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97" r:id="rId2"/>
    <p:sldId id="257" r:id="rId3"/>
    <p:sldId id="325" r:id="rId4"/>
    <p:sldId id="298" r:id="rId5"/>
    <p:sldId id="280" r:id="rId6"/>
    <p:sldId id="305" r:id="rId7"/>
    <p:sldId id="323" r:id="rId8"/>
    <p:sldId id="309" r:id="rId9"/>
    <p:sldId id="306" r:id="rId10"/>
    <p:sldId id="307" r:id="rId11"/>
    <p:sldId id="308" r:id="rId12"/>
    <p:sldId id="313" r:id="rId13"/>
    <p:sldId id="310" r:id="rId14"/>
    <p:sldId id="316" r:id="rId15"/>
    <p:sldId id="317" r:id="rId16"/>
    <p:sldId id="321" r:id="rId17"/>
    <p:sldId id="318" r:id="rId18"/>
    <p:sldId id="322" r:id="rId19"/>
    <p:sldId id="319" r:id="rId20"/>
    <p:sldId id="269"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86C944-77A9-437D-8C0C-F8A73B1AF5F0}">
          <p14:sldIdLst>
            <p14:sldId id="297"/>
          </p14:sldIdLst>
        </p14:section>
        <p14:section name="Untitled Section" id="{CEF81CB3-1476-4681-B830-D731F6F45B23}">
          <p14:sldIdLst>
            <p14:sldId id="257"/>
            <p14:sldId id="325"/>
            <p14:sldId id="298"/>
            <p14:sldId id="280"/>
            <p14:sldId id="305"/>
            <p14:sldId id="323"/>
            <p14:sldId id="309"/>
            <p14:sldId id="306"/>
            <p14:sldId id="307"/>
            <p14:sldId id="308"/>
            <p14:sldId id="313"/>
            <p14:sldId id="310"/>
            <p14:sldId id="316"/>
            <p14:sldId id="317"/>
            <p14:sldId id="321"/>
            <p14:sldId id="318"/>
            <p14:sldId id="322"/>
            <p14:sldId id="319"/>
            <p14:sldId id="2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lin Skenderov" initials="VS" lastIdx="4" clrIdx="0">
    <p:extLst>
      <p:ext uri="{19B8F6BF-5375-455C-9EA6-DF929625EA0E}">
        <p15:presenceInfo xmlns:p15="http://schemas.microsoft.com/office/powerpoint/2012/main" userId="S-1-5-21-1346363867-734717942-563413002-11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F1A"/>
    <a:srgbClr val="0000FF"/>
    <a:srgbClr val="F97BAB"/>
    <a:srgbClr val="00D000"/>
    <a:srgbClr val="05FF05"/>
    <a:srgbClr val="FFCC99"/>
    <a:srgbClr val="F987BB"/>
    <a:srgbClr val="F010A0"/>
    <a:srgbClr val="FAFA0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78" autoAdjust="0"/>
    <p:restoredTop sz="94664" autoAdjust="0"/>
  </p:normalViewPr>
  <p:slideViewPr>
    <p:cSldViewPr>
      <p:cViewPr varScale="1">
        <p:scale>
          <a:sx n="72" d="100"/>
          <a:sy n="72" d="100"/>
        </p:scale>
        <p:origin x="159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11T16:39:34.755" idx="1">
    <p:pos x="1187" y="2337"/>
    <p:text>Дейл Карнеги налага Together, вместо "ние" и "вие".</p:text>
    <p:extLst>
      <p:ext uri="{C676402C-5697-4E1C-873F-D02D1690AC5C}">
        <p15:threadingInfo xmlns:p15="http://schemas.microsoft.com/office/powerpoint/2012/main" timeZoneBias="-180"/>
      </p:ext>
    </p:extLst>
  </p:cm>
  <p:cm authorId="1" dt="2018-07-11T16:42:28.993" idx="3">
    <p:pos x="718" y="903"/>
    <p:text>Жан-Батист Сей е (в действителност) авторът на същинската дефиниция на това Що е Предприемач (още през 1800г.)</p:text>
    <p:extLst>
      <p:ext uri="{C676402C-5697-4E1C-873F-D02D1690AC5C}">
        <p15:threadingInfo xmlns:p15="http://schemas.microsoft.com/office/powerpoint/2012/main" timeZoneBias="-180"/>
      </p:ext>
    </p:extLst>
  </p:cm>
  <p:cm authorId="1" dt="2018-07-11T16:44:45.834" idx="4">
    <p:pos x="4511" y="1777"/>
    <p:text>Файол е авторът на понятието 'Management Cycle'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9B1D0-85BB-493A-9F5F-7C23392AFAD6}" type="datetimeFigureOut">
              <a:rPr lang="en-US" smtClean="0"/>
              <a:t>1/14/2019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ABDE16-B368-41E7-82E9-58B1AC189222}" type="slidenum">
              <a:rPr lang="en-US" smtClean="0"/>
              <a:t>‹#›</a:t>
            </a:fld>
            <a:endParaRPr lang="en-US"/>
          </a:p>
        </p:txBody>
      </p:sp>
    </p:spTree>
    <p:extLst>
      <p:ext uri="{BB962C8B-B14F-4D97-AF65-F5344CB8AC3E}">
        <p14:creationId xmlns:p14="http://schemas.microsoft.com/office/powerpoint/2010/main" val="286182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2</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Контейнер за бележки 2"/>
          <p:cNvSpPr>
            <a:spLocks noGrp="1"/>
          </p:cNvSpPr>
          <p:nvPr>
            <p:ph type="body" idx="1"/>
          </p:nvPr>
        </p:nvSpPr>
        <p:spPr/>
        <p:txBody>
          <a:bodyPr/>
          <a:lstStyle/>
          <a:p>
            <a:pPr>
              <a:spcBef>
                <a:spcPct val="0"/>
              </a:spcBef>
            </a:pPr>
            <a:endParaRPr lang="en-US" altLang="en-US"/>
          </a:p>
        </p:txBody>
      </p:sp>
      <p:sp>
        <p:nvSpPr>
          <p:cNvPr id="17411"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259789B-8DA2-4A50-8017-46A5984D037C}" type="slidenum">
              <a:rPr lang="bg-BG" altLang="en-US">
                <a:solidFill>
                  <a:prstClr val="black"/>
                </a:solidFill>
              </a:rPr>
              <a:pPr/>
              <a:t>18</a:t>
            </a:fld>
            <a:endParaRPr lang="bg-BG" altLang="en-US">
              <a:solidFill>
                <a:prstClr val="black"/>
              </a:solidFill>
            </a:endParaRPr>
          </a:p>
        </p:txBody>
      </p:sp>
    </p:spTree>
    <p:extLst>
      <p:ext uri="{BB962C8B-B14F-4D97-AF65-F5344CB8AC3E}">
        <p14:creationId xmlns:p14="http://schemas.microsoft.com/office/powerpoint/2010/main" val="242038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Контейнер за бележки 2"/>
          <p:cNvSpPr>
            <a:spLocks noGrp="1"/>
          </p:cNvSpPr>
          <p:nvPr>
            <p:ph type="body" idx="1"/>
          </p:nvPr>
        </p:nvSpPr>
        <p:spPr/>
        <p:txBody>
          <a:bodyPr/>
          <a:lstStyle/>
          <a:p>
            <a:pPr>
              <a:spcBef>
                <a:spcPct val="0"/>
              </a:spcBef>
            </a:pPr>
            <a:endParaRPr lang="en-US" altLang="en-US"/>
          </a:p>
        </p:txBody>
      </p:sp>
      <p:sp>
        <p:nvSpPr>
          <p:cNvPr id="33795"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F23EA49-79CC-4E9A-BD03-320B6B57C1E3}" type="slidenum">
              <a:rPr lang="bg-BG" altLang="en-US">
                <a:solidFill>
                  <a:prstClr val="black"/>
                </a:solidFill>
              </a:rPr>
              <a:pPr/>
              <a:t>19</a:t>
            </a:fld>
            <a:endParaRPr lang="bg-BG" altLang="en-US">
              <a:solidFill>
                <a:prstClr val="black"/>
              </a:solidFill>
            </a:endParaRPr>
          </a:p>
        </p:txBody>
      </p:sp>
    </p:spTree>
    <p:extLst>
      <p:ext uri="{BB962C8B-B14F-4D97-AF65-F5344CB8AC3E}">
        <p14:creationId xmlns:p14="http://schemas.microsoft.com/office/powerpoint/2010/main" val="42312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4</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5</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6</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8</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9</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10</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11</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13</a:t>
            </a:fld>
            <a:endParaRPr lang="en-US"/>
          </a:p>
        </p:txBody>
      </p:sp>
    </p:spTree>
    <p:extLst>
      <p:ext uri="{BB962C8B-B14F-4D97-AF65-F5344CB8AC3E}">
        <p14:creationId xmlns:p14="http://schemas.microsoft.com/office/powerpoint/2010/main" val="105676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BD4E6A-AA7A-469E-8AC8-BDF14CC16E1B}" type="datetime1">
              <a:rPr lang="bg-BG" smtClean="0"/>
              <a:t>14.1.2019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23065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1B9AC9-F4E4-4C80-9387-DE862C1C6F69}" type="datetime1">
              <a:rPr lang="bg-BG" smtClean="0"/>
              <a:t>14.1.2019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26365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80872E-412B-44F3-A85B-8D1D6FCAF202}" type="datetime1">
              <a:rPr lang="bg-BG" smtClean="0"/>
              <a:t>14.1.2019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666509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лавие и съдържание">
    <p:spTree>
      <p:nvGrpSpPr>
        <p:cNvPr id="1" name=""/>
        <p:cNvGrpSpPr/>
        <p:nvPr/>
      </p:nvGrpSpPr>
      <p:grpSpPr>
        <a:xfrm>
          <a:off x="0" y="0"/>
          <a:ext cx="0" cy="0"/>
          <a:chOff x="0" y="0"/>
          <a:chExt cx="0" cy="0"/>
        </a:xfrm>
      </p:grpSpPr>
      <p:pic>
        <p:nvPicPr>
          <p:cNvPr id="2" name="Картина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03938"/>
            <a:ext cx="91440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Право съединение 9"/>
          <p:cNvCxnSpPr/>
          <p:nvPr userDrawn="1"/>
        </p:nvCxnSpPr>
        <p:spPr>
          <a:xfrm>
            <a:off x="0" y="476250"/>
            <a:ext cx="9144000" cy="0"/>
          </a:xfrm>
          <a:prstGeom prst="line">
            <a:avLst/>
          </a:prstGeom>
        </p:spPr>
        <p:style>
          <a:lnRef idx="3">
            <a:schemeClr val="accent6"/>
          </a:lnRef>
          <a:fillRef idx="0">
            <a:schemeClr val="accent6"/>
          </a:fillRef>
          <a:effectRef idx="2">
            <a:schemeClr val="accent6"/>
          </a:effectRef>
          <a:fontRef idx="minor">
            <a:schemeClr val="tx1"/>
          </a:fontRef>
        </p:style>
      </p:cxnSp>
      <p:sp>
        <p:nvSpPr>
          <p:cNvPr id="4" name="Контейнер за дата 3"/>
          <p:cNvSpPr>
            <a:spLocks noGrp="1"/>
          </p:cNvSpPr>
          <p:nvPr>
            <p:ph type="dt" sz="half" idx="10"/>
          </p:nvPr>
        </p:nvSpPr>
        <p:spPr/>
        <p:txBody>
          <a:bodyPr/>
          <a:lstStyle>
            <a:lvl1pPr>
              <a:defRPr/>
            </a:lvl1pPr>
          </a:lstStyle>
          <a:p>
            <a:pPr>
              <a:defRPr/>
            </a:pPr>
            <a:fld id="{0FE4CB61-9AE6-45E9-AE12-964B164F94FE}" type="datetime1">
              <a:rPr lang="bg-BG"/>
              <a:pPr>
                <a:defRPr/>
              </a:pPr>
              <a:t>14.1.2019 г.</a:t>
            </a:fld>
            <a:endParaRPr lang="bg-BG"/>
          </a:p>
        </p:txBody>
      </p:sp>
      <p:sp>
        <p:nvSpPr>
          <p:cNvPr id="5" name="Контейнер за долния колонтитул 4"/>
          <p:cNvSpPr>
            <a:spLocks noGrp="1"/>
          </p:cNvSpPr>
          <p:nvPr>
            <p:ph type="ftr" sz="quarter" idx="11"/>
          </p:nvPr>
        </p:nvSpPr>
        <p:spPr/>
        <p:txBody>
          <a:bodyPr/>
          <a:lstStyle>
            <a:lvl1pPr>
              <a:defRPr/>
            </a:lvl1pPr>
          </a:lstStyle>
          <a:p>
            <a:pPr>
              <a:defRPr/>
            </a:pPr>
            <a:endParaRPr lang="bg-BG"/>
          </a:p>
        </p:txBody>
      </p:sp>
      <p:sp>
        <p:nvSpPr>
          <p:cNvPr id="6" name="Контейнер за номер на слайда 5"/>
          <p:cNvSpPr>
            <a:spLocks noGrp="1"/>
          </p:cNvSpPr>
          <p:nvPr>
            <p:ph type="sldNum" sz="quarter" idx="12"/>
          </p:nvPr>
        </p:nvSpPr>
        <p:spPr/>
        <p:txBody>
          <a:bodyPr/>
          <a:lstStyle>
            <a:lvl1pPr>
              <a:defRPr/>
            </a:lvl1pPr>
          </a:lstStyle>
          <a:p>
            <a:fld id="{6C409C31-081D-479D-B146-61936225B567}" type="slidenum">
              <a:rPr lang="bg-BG" altLang="en-US"/>
              <a:pPr/>
              <a:t>‹#›</a:t>
            </a:fld>
            <a:endParaRPr lang="bg-BG" altLang="en-US"/>
          </a:p>
        </p:txBody>
      </p:sp>
    </p:spTree>
    <p:extLst>
      <p:ext uri="{BB962C8B-B14F-4D97-AF65-F5344CB8AC3E}">
        <p14:creationId xmlns:p14="http://schemas.microsoft.com/office/powerpoint/2010/main" val="4035723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36C8E4-75DA-4013-BBDC-FCE0CEAEFCAB}" type="datetime1">
              <a:rPr lang="bg-BG" smtClean="0"/>
              <a:t>14.1.2019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25231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E2C8AC-F72B-43BA-ABE1-C3F0EEBDCB21}" type="datetime1">
              <a:rPr lang="bg-BG" smtClean="0"/>
              <a:t>14.1.2019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314121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5405F2-B5CC-42CF-8FE6-2AA4B6C1585C}" type="datetime1">
              <a:rPr lang="bg-BG" smtClean="0"/>
              <a:t>14.1.2019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325696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2A7D77-9B3D-49CB-A5AF-6A52EEABCEE2}" type="datetime1">
              <a:rPr lang="bg-BG" smtClean="0"/>
              <a:t>14.1.2019 г.</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403714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26DE28-BB37-4F26-B263-687D8DB32935}" type="datetime1">
              <a:rPr lang="bg-BG" smtClean="0"/>
              <a:t>14.1.2019 г.</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68708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9C7C2-2B6C-489E-87FC-1636202E39B0}" type="datetime1">
              <a:rPr lang="bg-BG" smtClean="0"/>
              <a:t>14.1.2019 г.</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90885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B958D-F1C8-4CCE-833A-5C5EC0C6AEF6}" type="datetime1">
              <a:rPr lang="bg-BG" smtClean="0"/>
              <a:t>14.1.2019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3057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A12BF-EE00-4058-B057-F5FD86A3C761}" type="datetime1">
              <a:rPr lang="bg-BG" smtClean="0"/>
              <a:t>14.1.2019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89535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0315A-75AB-47DF-A586-6B7E0C4EAD30}" type="datetime1">
              <a:rPr lang="bg-BG" smtClean="0"/>
              <a:t>14.1.2019 г.</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34E5D-357F-4193-8BCE-89C0C4C454A4}" type="slidenum">
              <a:rPr lang="en-US" smtClean="0"/>
              <a:t>‹#›</a:t>
            </a:fld>
            <a:endParaRPr lang="en-US"/>
          </a:p>
        </p:txBody>
      </p:sp>
    </p:spTree>
    <p:extLst>
      <p:ext uri="{BB962C8B-B14F-4D97-AF65-F5344CB8AC3E}">
        <p14:creationId xmlns:p14="http://schemas.microsoft.com/office/powerpoint/2010/main" val="68033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g.wordpress.org/"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0.png"/><Relationship Id="rId3" Type="http://schemas.openxmlformats.org/officeDocument/2006/relationships/image" Target="../media/image6.png"/><Relationship Id="rId7" Type="http://schemas.openxmlformats.org/officeDocument/2006/relationships/image" Target="../media/image46.png"/><Relationship Id="rId12" Type="http://schemas.openxmlformats.org/officeDocument/2006/relationships/image" Target="../media/image41.png"/><Relationship Id="rId17" Type="http://schemas.openxmlformats.org/officeDocument/2006/relationships/image" Target="../media/image54.jpeg"/><Relationship Id="rId2" Type="http://schemas.openxmlformats.org/officeDocument/2006/relationships/notesSlide" Target="../notesSlides/notesSlide7.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9.png"/><Relationship Id="rId5" Type="http://schemas.openxmlformats.org/officeDocument/2006/relationships/image" Target="../media/image45.jpeg"/><Relationship Id="rId15" Type="http://schemas.openxmlformats.org/officeDocument/2006/relationships/image" Target="../media/image52.jpeg"/><Relationship Id="rId10" Type="http://schemas.openxmlformats.org/officeDocument/2006/relationships/image" Target="../media/image48.pn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2.jpg"/><Relationship Id="rId11" Type="http://schemas.openxmlformats.org/officeDocument/2006/relationships/image" Target="../media/image4.png"/><Relationship Id="rId5" Type="http://schemas.openxmlformats.org/officeDocument/2006/relationships/image" Target="../media/image81.jpeg"/><Relationship Id="rId10" Type="http://schemas.openxmlformats.org/officeDocument/2006/relationships/image" Target="../media/image6.png"/><Relationship Id="rId4" Type="http://schemas.openxmlformats.org/officeDocument/2006/relationships/image" Target="../media/image80.jpg"/><Relationship Id="rId9" Type="http://schemas.openxmlformats.org/officeDocument/2006/relationships/image" Target="../media/image85.gif"/></Relationships>
</file>

<file path=ppt/slides/_rels/slide2.xml.rels><?xml version="1.0" encoding="UTF-8" standalone="yes"?>
<Relationships xmlns="http://schemas.openxmlformats.org/package/2006/relationships"><Relationship Id="rId3" Type="http://schemas.openxmlformats.org/officeDocument/2006/relationships/hyperlink" Target="https://www.mercedes-benz.com/e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hyperlink" Target="mailto:staff@bmsys.eu"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blog.fibank.bg/" TargetMode="External"/><Relationship Id="rId3" Type="http://schemas.openxmlformats.org/officeDocument/2006/relationships/image" Target="../media/image7.png"/><Relationship Id="rId7" Type="http://schemas.openxmlformats.org/officeDocument/2006/relationships/hyperlink" Target="https://wordpress.org/showcase/" TargetMode="External"/><Relationship Id="rId12" Type="http://schemas.openxmlformats.org/officeDocument/2006/relationships/image" Target="../media/image12.png"/><Relationship Id="rId2" Type="http://schemas.openxmlformats.org/officeDocument/2006/relationships/hyperlink" Target="https://www.whitehouse.gov/" TargetMode="Externa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8.emf"/><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emf"/></Relationships>
</file>

<file path=ppt/slides/_rels/slide4.xml.rels><?xml version="1.0" encoding="UTF-8" standalone="yes"?>
<Relationships xmlns="http://schemas.openxmlformats.org/package/2006/relationships"><Relationship Id="rId8" Type="http://schemas.openxmlformats.org/officeDocument/2006/relationships/hyperlink" Target="https://blogs.nasa.gov/" TargetMode="External"/><Relationship Id="rId13" Type="http://schemas.openxmlformats.org/officeDocument/2006/relationships/image" Target="../media/image16.emf"/><Relationship Id="rId3" Type="http://schemas.openxmlformats.org/officeDocument/2006/relationships/image" Target="../media/image13.png"/><Relationship Id="rId7" Type="http://schemas.openxmlformats.org/officeDocument/2006/relationships/hyperlink" Target="http://newsroom.fb.com/" TargetMode="External"/><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hyperlink" Target="https://www.wpexplorer.com/name-brands-use-wordpress/" TargetMode="External"/><Relationship Id="rId10" Type="http://schemas.openxmlformats.org/officeDocument/2006/relationships/hyperlink" Target="https://news.microsoft.com/" TargetMode="External"/><Relationship Id="rId4" Type="http://schemas.openxmlformats.org/officeDocument/2006/relationships/image" Target="../media/image6.png"/><Relationship Id="rId9" Type="http://schemas.openxmlformats.org/officeDocument/2006/relationships/hyperlink" Target="http://blog.flickr.net/en"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ordpress.org/showcase/ogilvy-mather-south-africa/" TargetMode="External"/><Relationship Id="rId3" Type="http://schemas.openxmlformats.org/officeDocument/2006/relationships/hyperlink" Target="https://wordpress.org/showcase/vogue-india/"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19.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wordpressadminpanel.com/wp-content/uploads/2014/12/wordpress-admin-panel.jpg"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hyperlink" Target="http://micont.my.contact.bg/pdf/MicontProfile2003-BG.pdf" TargetMode="External"/><Relationship Id="rId3" Type="http://schemas.openxmlformats.org/officeDocument/2006/relationships/hyperlink" Target="http://micont.my.contact.bg/contacts.htm" TargetMode="External"/><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micont.my.contact.bg/products.htm" TargetMode="External"/><Relationship Id="rId5" Type="http://schemas.openxmlformats.org/officeDocument/2006/relationships/image" Target="../media/image6.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hyperlink" Target="https://en.wikipedia.org/wiki/How_to_Win_Friends_and_Influence_People" TargetMode="External"/><Relationship Id="rId18" Type="http://schemas.openxmlformats.org/officeDocument/2006/relationships/hyperlink" Target="https://en.wikipedia.org/wiki/File:Fonds_henri_fayol.jpg" TargetMode="External"/><Relationship Id="rId26" Type="http://schemas.openxmlformats.org/officeDocument/2006/relationships/hyperlink" Target="https://en.wikipedia.org/wiki/File:W._Edwards_Deming.jpg" TargetMode="External"/><Relationship Id="rId3" Type="http://schemas.openxmlformats.org/officeDocument/2006/relationships/image" Target="../media/image6.png"/><Relationship Id="rId21" Type="http://schemas.openxmlformats.org/officeDocument/2006/relationships/hyperlink" Target="https://en.wikipedia.org/wiki/File:Henri_Fayol,_1900.jpg" TargetMode="External"/><Relationship Id="rId7" Type="http://schemas.openxmlformats.org/officeDocument/2006/relationships/hyperlink" Target="https://bg.wikipedia.org/wiki/%D0%9F%D0%B8%D1%82%D1%8A%D1%80_%D0%94%D1%80%D0%B0%D0%BA%D1%8A%D1%80" TargetMode="External"/><Relationship Id="rId12" Type="http://schemas.openxmlformats.org/officeDocument/2006/relationships/image" Target="../media/image26.jpeg"/><Relationship Id="rId17" Type="http://schemas.openxmlformats.org/officeDocument/2006/relationships/hyperlink" Target="https://en.wikipedia.org/wiki/Henri_Fayol" TargetMode="External"/><Relationship Id="rId25"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28.png"/><Relationship Id="rId20" Type="http://schemas.openxmlformats.org/officeDocument/2006/relationships/hyperlink" Target="https://en.wikipedia.org/wiki/Jean-Baptiste_Say" TargetMode="External"/><Relationship Id="rId29"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hyperlink" Target="https://bg.wikipedia.org/wiki/%D0%A4%D0%B0%D0%B9%D0%BB:Say_-_Lettres_a_M._Malthus,_1820_-_5496950.tif" TargetMode="External"/><Relationship Id="rId24" Type="http://schemas.openxmlformats.org/officeDocument/2006/relationships/hyperlink" Target="https://en.wikipedia.org/wiki/File:PDCA-Multi-Loop.png" TargetMode="External"/><Relationship Id="rId5" Type="http://schemas.openxmlformats.org/officeDocument/2006/relationships/hyperlink" Target="http://rlaexp.com/studio/biz/conceptual_resources/toc_reviews/conceptual_resources_files/conceptual_resources_6777.html" TargetMode="External"/><Relationship Id="rId15" Type="http://schemas.openxmlformats.org/officeDocument/2006/relationships/hyperlink" Target="https://the-happy-manager.com/articles/performance-management-cycle/" TargetMode="External"/><Relationship Id="rId23" Type="http://schemas.openxmlformats.org/officeDocument/2006/relationships/hyperlink" Target="https://en.wikipedia.org/wiki/Dale_Carnegie" TargetMode="External"/><Relationship Id="rId28" Type="http://schemas.openxmlformats.org/officeDocument/2006/relationships/hyperlink" Target="https://en.wikipedia.org/wiki/W._Edwards_Deming" TargetMode="External"/><Relationship Id="rId10" Type="http://schemas.openxmlformats.org/officeDocument/2006/relationships/image" Target="../media/image25.png"/><Relationship Id="rId19" Type="http://schemas.openxmlformats.org/officeDocument/2006/relationships/image" Target="../media/image29.jpeg"/><Relationship Id="rId4" Type="http://schemas.openxmlformats.org/officeDocument/2006/relationships/image" Target="../media/image4.png"/><Relationship Id="rId9" Type="http://schemas.openxmlformats.org/officeDocument/2006/relationships/hyperlink" Target="https://bg.wikipedia.org/wiki/%D0%96%D0%B0%D0%BD-%D0%91%D0%B0%D1%82%D0%B8%D1%81%D1%82_%D0%A1%D0%B5%D0%B9" TargetMode="External"/><Relationship Id="rId14" Type="http://schemas.openxmlformats.org/officeDocument/2006/relationships/image" Target="../media/image27.jpg"/><Relationship Id="rId22" Type="http://schemas.openxmlformats.org/officeDocument/2006/relationships/image" Target="../media/image30.jpeg"/><Relationship Id="rId27" Type="http://schemas.openxmlformats.org/officeDocument/2006/relationships/image" Target="../media/image32.jp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hyperlink" Target="https://www.google.com/imgres?imgurl=https://image.slidesharecdn.com/presentationsfinal-120412084638-phpapp01/95/management-information-systems-1-728.jpg?cb%3D1334220553&amp;imgrefurl=https://www.slideshare.net/sampathkaru/management-information-systems-12514369&amp;docid=Bo53LzBs5o2mQM&amp;tbnid=jVElrIKxsfWauM:&amp;vet=10ahUKEwjK4JSkxqPcAhUiP5oKHT2jDScQMwiDAShHMEc..i&amp;w=728&amp;h=546&amp;bih=741&amp;biw=1252&amp;q=management%20information%20systems&amp;ved=0ahUKEwjK4JSkxqPcAhUiP5oKHT2jDScQMwiDAShHMEc&amp;iact=mrc&amp;uact=8" TargetMode="External"/><Relationship Id="rId3" Type="http://schemas.openxmlformats.org/officeDocument/2006/relationships/image" Target="../media/image6.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hyperlink" Target="https://upload.wikimedia.org/wikipedia/commons/6/68/Strategy_Concept.svg" TargetMode="Externa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2.jpg"/><Relationship Id="rId10" Type="http://schemas.openxmlformats.org/officeDocument/2006/relationships/image" Target="../media/image38.png"/><Relationship Id="rId19"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37.png"/><Relationship Id="rId14" Type="http://schemas.openxmlformats.org/officeDocument/2006/relationships/hyperlink" Target="http://www.google.com/url?sa=i&amp;rct=j&amp;q=&amp;esrc=s&amp;source=imgres&amp;cd=&amp;cad=rja&amp;uact=8&amp;ved=2ahUKEwjvvb_Gz5ncAhWMy6QKHRcaC2kQjRx6BAgBEAU&amp;url=http://www.g2lonline.co.uk/business-information-systems/&amp;psig=AOvVaw0U5p5oyH_Zan5Fg5qtLdPZ&amp;ust=153148693316345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88B58757-D994-4D86-B247-0FF09166A8AD}"/>
              </a:ext>
            </a:extLst>
          </p:cNvPr>
          <p:cNvPicPr>
            <a:picLocks noChangeAspect="1"/>
          </p:cNvPicPr>
          <p:nvPr/>
        </p:nvPicPr>
        <p:blipFill>
          <a:blip r:embed="rId3"/>
          <a:stretch>
            <a:fillRect/>
          </a:stretch>
        </p:blipFill>
        <p:spPr>
          <a:xfrm>
            <a:off x="0" y="635448"/>
            <a:ext cx="9144000" cy="5993952"/>
          </a:xfrm>
          <a:prstGeom prst="rect">
            <a:avLst/>
          </a:prstGeom>
        </p:spPr>
      </p:pic>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Tree>
    <p:extLst>
      <p:ext uri="{BB962C8B-B14F-4D97-AF65-F5344CB8AC3E}">
        <p14:creationId xmlns:p14="http://schemas.microsoft.com/office/powerpoint/2010/main" val="3446724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10</a:t>
            </a:fld>
            <a:endParaRPr lang="bg-BG" sz="1200" dirty="0">
              <a:solidFill>
                <a:schemeClr val="bg1"/>
              </a:solidFill>
            </a:endParaRPr>
          </a:p>
        </p:txBody>
      </p:sp>
      <p:grpSp>
        <p:nvGrpSpPr>
          <p:cNvPr id="131" name="Group 106"/>
          <p:cNvGrpSpPr>
            <a:grpSpLocks/>
          </p:cNvGrpSpPr>
          <p:nvPr/>
        </p:nvGrpSpPr>
        <p:grpSpPr bwMode="auto">
          <a:xfrm>
            <a:off x="4063999" y="5032376"/>
            <a:ext cx="1103313" cy="1282700"/>
            <a:chOff x="762" y="2006"/>
            <a:chExt cx="642" cy="808"/>
          </a:xfrm>
        </p:grpSpPr>
        <p:sp>
          <p:nvSpPr>
            <p:cNvPr id="132"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33" name="Group 108"/>
            <p:cNvGrpSpPr>
              <a:grpSpLocks/>
            </p:cNvGrpSpPr>
            <p:nvPr/>
          </p:nvGrpSpPr>
          <p:grpSpPr bwMode="auto">
            <a:xfrm>
              <a:off x="793" y="2034"/>
              <a:ext cx="584" cy="753"/>
              <a:chOff x="1428" y="1374"/>
              <a:chExt cx="851" cy="1097"/>
            </a:xfrm>
          </p:grpSpPr>
          <p:pic>
            <p:nvPicPr>
              <p:cNvPr id="134"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36"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sp>
        <p:nvSpPr>
          <p:cNvPr id="137" name="AutoShape 43"/>
          <p:cNvSpPr>
            <a:spLocks noChangeArrowheads="1"/>
          </p:cNvSpPr>
          <p:nvPr/>
        </p:nvSpPr>
        <p:spPr bwMode="auto">
          <a:xfrm rot="5400000">
            <a:off x="3975098" y="2868613"/>
            <a:ext cx="1173165" cy="3154363"/>
          </a:xfrm>
          <a:prstGeom prst="rightArrow">
            <a:avLst>
              <a:gd name="adj1" fmla="val 41148"/>
              <a:gd name="adj2" fmla="val 17319"/>
            </a:avLst>
          </a:prstGeom>
          <a:ln/>
        </p:spPr>
        <p:style>
          <a:lnRef idx="0">
            <a:schemeClr val="accent6"/>
          </a:lnRef>
          <a:fillRef idx="3">
            <a:schemeClr val="accent6"/>
          </a:fillRef>
          <a:effectRef idx="3">
            <a:schemeClr val="accent6"/>
          </a:effectRef>
          <a:fontRef idx="minor">
            <a:schemeClr val="lt1"/>
          </a:fontRef>
        </p:style>
        <p:txBody>
          <a:bodyPr rot="10800000" vert="eaVert" wrap="none" anchor="ctr"/>
          <a:lstStyle/>
          <a:p>
            <a:pPr eaLnBrk="0" hangingPunct="0"/>
            <a:endParaRPr lang="en-US" sz="3200" b="0">
              <a:solidFill>
                <a:schemeClr val="accent2"/>
              </a:solidFill>
              <a:latin typeface="Times New Roman" pitchFamily="18" charset="0"/>
              <a:cs typeface="Arial" pitchFamily="34" charset="0"/>
            </a:endParaRPr>
          </a:p>
        </p:txBody>
      </p:sp>
      <p:sp>
        <p:nvSpPr>
          <p:cNvPr id="138" name="Rounded Rectangle 27648"/>
          <p:cNvSpPr>
            <a:spLocks noChangeArrowheads="1"/>
          </p:cNvSpPr>
          <p:nvPr/>
        </p:nvSpPr>
        <p:spPr bwMode="auto">
          <a:xfrm>
            <a:off x="-290513" y="911226"/>
            <a:ext cx="9547225" cy="3419475"/>
          </a:xfrm>
          <a:prstGeom prst="roundRect">
            <a:avLst>
              <a:gd name="adj" fmla="val 3398"/>
            </a:avLst>
          </a:prstGeom>
          <a:solidFill>
            <a:schemeClr val="accent6">
              <a:lumMod val="60000"/>
              <a:lumOff val="40000"/>
            </a:schemeClr>
          </a:solidFill>
          <a:ln>
            <a:noFill/>
          </a:ln>
        </p:spPr>
        <p:txBody>
          <a:bodyPr wrap="none" anchor="ctr"/>
          <a:lstStyle/>
          <a:p>
            <a:pPr algn="ctr"/>
            <a:endParaRPr lang="en-US" sz="2000" b="0">
              <a:solidFill>
                <a:schemeClr val="accent2"/>
              </a:solidFill>
              <a:latin typeface="Arial" pitchFamily="34" charset="0"/>
            </a:endParaRPr>
          </a:p>
        </p:txBody>
      </p:sp>
      <p:sp>
        <p:nvSpPr>
          <p:cNvPr id="139" name="Rounded Rectangle 27648"/>
          <p:cNvSpPr>
            <a:spLocks noChangeArrowheads="1"/>
          </p:cNvSpPr>
          <p:nvPr/>
        </p:nvSpPr>
        <p:spPr bwMode="auto">
          <a:xfrm>
            <a:off x="7619999" y="1033463"/>
            <a:ext cx="1546225" cy="3167063"/>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Е</a:t>
            </a:r>
            <a:r>
              <a:rPr lang="en-US" sz="2400" b="0" dirty="0">
                <a:solidFill>
                  <a:schemeClr val="accent6">
                    <a:lumMod val="50000"/>
                  </a:schemeClr>
                </a:solidFill>
                <a:latin typeface="Arial Narrow" pitchFamily="34" charset="0"/>
              </a:rPr>
              <a:t>Document</a:t>
            </a:r>
            <a:endParaRPr lang="bg-BG" sz="2400" b="0" dirty="0">
              <a:solidFill>
                <a:schemeClr val="accent6">
                  <a:lumMod val="50000"/>
                </a:schemeClr>
              </a:solidFill>
              <a:latin typeface="Arial Narrow" pitchFamily="34" charset="0"/>
            </a:endParaRPr>
          </a:p>
        </p:txBody>
      </p:sp>
      <p:grpSp>
        <p:nvGrpSpPr>
          <p:cNvPr id="140" name="Group 25"/>
          <p:cNvGrpSpPr>
            <a:grpSpLocks/>
          </p:cNvGrpSpPr>
          <p:nvPr/>
        </p:nvGrpSpPr>
        <p:grpSpPr bwMode="auto">
          <a:xfrm>
            <a:off x="7265987" y="1357313"/>
            <a:ext cx="2254250" cy="2081213"/>
            <a:chOff x="3728" y="1834"/>
            <a:chExt cx="1311" cy="1311"/>
          </a:xfrm>
        </p:grpSpPr>
        <p:sp>
          <p:nvSpPr>
            <p:cNvPr id="141" name="Oval 140"/>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142" name="Rectangle 276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 name="Rounded Rectangle 27648"/>
          <p:cNvSpPr>
            <a:spLocks noChangeArrowheads="1"/>
          </p:cNvSpPr>
          <p:nvPr/>
        </p:nvSpPr>
        <p:spPr bwMode="auto">
          <a:xfrm>
            <a:off x="-161926" y="103187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Entrance</a:t>
            </a:r>
            <a:endParaRPr lang="bg-BG" sz="2400" b="0" dirty="0">
              <a:solidFill>
                <a:schemeClr val="accent6">
                  <a:lumMod val="50000"/>
                </a:schemeClr>
              </a:solidFill>
              <a:latin typeface="Arial Narrow" pitchFamily="34" charset="0"/>
            </a:endParaRPr>
          </a:p>
        </p:txBody>
      </p:sp>
      <p:pic>
        <p:nvPicPr>
          <p:cNvPr id="144" name="Picture 116" descr="Doc-in-mon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13" y="835026"/>
            <a:ext cx="1497012"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18" descr="fa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2359026"/>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6" name="Group 18"/>
          <p:cNvGrpSpPr>
            <a:grpSpLocks/>
          </p:cNvGrpSpPr>
          <p:nvPr/>
        </p:nvGrpSpPr>
        <p:grpSpPr bwMode="auto">
          <a:xfrm>
            <a:off x="1784349" y="1031876"/>
            <a:ext cx="1546225" cy="3167062"/>
            <a:chOff x="3869" y="1059"/>
            <a:chExt cx="974" cy="1995"/>
          </a:xfrm>
        </p:grpSpPr>
        <p:sp>
          <p:nvSpPr>
            <p:cNvPr id="147" name="Rounded Rectangle 27648"/>
            <p:cNvSpPr>
              <a:spLocks noChangeArrowheads="1"/>
            </p:cNvSpPr>
            <p:nvPr/>
          </p:nvSpPr>
          <p:spPr bwMode="auto">
            <a:xfrm>
              <a:off x="3869" y="1059"/>
              <a:ext cx="974" cy="1995"/>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Registration </a:t>
              </a:r>
            </a:p>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form</a:t>
              </a:r>
              <a:endParaRPr lang="bg-BG" sz="2400" b="0" dirty="0">
                <a:solidFill>
                  <a:schemeClr val="accent6">
                    <a:lumMod val="50000"/>
                  </a:schemeClr>
                </a:solidFill>
                <a:latin typeface="Arial Narrow" pitchFamily="34" charset="0"/>
              </a:endParaRPr>
            </a:p>
          </p:txBody>
        </p:sp>
        <p:grpSp>
          <p:nvGrpSpPr>
            <p:cNvPr id="148" name="Group 135"/>
            <p:cNvGrpSpPr>
              <a:grpSpLocks/>
            </p:cNvGrpSpPr>
            <p:nvPr/>
          </p:nvGrpSpPr>
          <p:grpSpPr bwMode="auto">
            <a:xfrm>
              <a:off x="4007" y="1444"/>
              <a:ext cx="696" cy="808"/>
              <a:chOff x="762" y="2006"/>
              <a:chExt cx="642" cy="808"/>
            </a:xfrm>
          </p:grpSpPr>
          <p:sp>
            <p:nvSpPr>
              <p:cNvPr id="150" name="Rectangle 136"/>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51" name="Group 137"/>
              <p:cNvGrpSpPr>
                <a:grpSpLocks/>
              </p:cNvGrpSpPr>
              <p:nvPr/>
            </p:nvGrpSpPr>
            <p:grpSpPr bwMode="auto">
              <a:xfrm>
                <a:off x="793" y="2034"/>
                <a:ext cx="584" cy="753"/>
                <a:chOff x="1428" y="1374"/>
                <a:chExt cx="851" cy="1097"/>
              </a:xfrm>
            </p:grpSpPr>
            <p:pic>
              <p:nvPicPr>
                <p:cNvPr id="152" name="Picture 138"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139"/>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54" name="Rectangle 140"/>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49" name="Picture 134" descr="checkmark-gre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 y="1568"/>
              <a:ext cx="69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5" name="Oval 193"/>
          <p:cNvSpPr>
            <a:spLocks noChangeArrowheads="1"/>
          </p:cNvSpPr>
          <p:nvPr/>
        </p:nvSpPr>
        <p:spPr bwMode="auto">
          <a:xfrm>
            <a:off x="7334249" y="1827213"/>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156" name="Oval 191"/>
          <p:cNvSpPr>
            <a:spLocks noChangeArrowheads="1"/>
          </p:cNvSpPr>
          <p:nvPr/>
        </p:nvSpPr>
        <p:spPr bwMode="auto">
          <a:xfrm>
            <a:off x="4686299" y="1828801"/>
            <a:ext cx="2379663"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grpSp>
        <p:nvGrpSpPr>
          <p:cNvPr id="157" name="AutoShape 120"/>
          <p:cNvGrpSpPr>
            <a:grpSpLocks/>
          </p:cNvGrpSpPr>
          <p:nvPr/>
        </p:nvGrpSpPr>
        <p:grpSpPr bwMode="auto">
          <a:xfrm>
            <a:off x="857249" y="1493838"/>
            <a:ext cx="1069975" cy="719138"/>
            <a:chOff x="772" y="2358"/>
            <a:chExt cx="622" cy="453"/>
          </a:xfrm>
        </p:grpSpPr>
        <p:pic>
          <p:nvPicPr>
            <p:cNvPr id="158" name="AutoShape 1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 y="2358"/>
              <a:ext cx="622"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 Box 31"/>
            <p:cNvSpPr txBox="1">
              <a:spLocks noChangeArrowheads="1"/>
            </p:cNvSpPr>
            <p:nvPr/>
          </p:nvSpPr>
          <p:spPr bwMode="auto">
            <a:xfrm rot="-3452238">
              <a:off x="991" y="2287"/>
              <a:ext cx="14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160" name="Rounded Rectangle 27648"/>
          <p:cNvSpPr>
            <a:spLocks noChangeArrowheads="1"/>
          </p:cNvSpPr>
          <p:nvPr/>
        </p:nvSpPr>
        <p:spPr bwMode="auto">
          <a:xfrm>
            <a:off x="5673724"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 card</a:t>
            </a:r>
            <a:r>
              <a:rPr lang="bg-BG" sz="2400" b="0" dirty="0">
                <a:solidFill>
                  <a:schemeClr val="accent6">
                    <a:lumMod val="50000"/>
                  </a:schemeClr>
                </a:solidFill>
                <a:latin typeface="Arial Narrow" pitchFamily="34" charset="0"/>
              </a:rPr>
              <a:t> </a:t>
            </a:r>
          </a:p>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 </a:t>
            </a:r>
            <a:r>
              <a:rPr lang="en-US" sz="2400" b="0" dirty="0">
                <a:solidFill>
                  <a:schemeClr val="accent6">
                    <a:lumMod val="50000"/>
                  </a:schemeClr>
                </a:solidFill>
                <a:latin typeface="Arial Narrow" pitchFamily="34" charset="0"/>
              </a:rPr>
              <a:t>image</a:t>
            </a:r>
            <a:endParaRPr lang="bg-BG" sz="2400" b="0" dirty="0">
              <a:solidFill>
                <a:schemeClr val="accent6">
                  <a:lumMod val="50000"/>
                </a:schemeClr>
              </a:solidFill>
              <a:latin typeface="Arial Narrow" pitchFamily="34" charset="0"/>
            </a:endParaRPr>
          </a:p>
        </p:txBody>
      </p:sp>
      <p:sp>
        <p:nvSpPr>
          <p:cNvPr id="161" name="Rounded Rectangle 27648"/>
          <p:cNvSpPr>
            <a:spLocks noChangeArrowheads="1"/>
          </p:cNvSpPr>
          <p:nvPr/>
        </p:nvSpPr>
        <p:spPr bwMode="auto">
          <a:xfrm>
            <a:off x="3729037"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Scanning</a:t>
            </a:r>
            <a:endParaRPr lang="bg-BG" sz="2400" b="0" dirty="0">
              <a:solidFill>
                <a:schemeClr val="accent6">
                  <a:lumMod val="50000"/>
                </a:schemeClr>
              </a:solidFill>
              <a:latin typeface="Arial Narrow" pitchFamily="34" charset="0"/>
            </a:endParaRPr>
          </a:p>
        </p:txBody>
      </p:sp>
      <p:grpSp>
        <p:nvGrpSpPr>
          <p:cNvPr id="162" name="Group 106"/>
          <p:cNvGrpSpPr>
            <a:grpSpLocks/>
          </p:cNvGrpSpPr>
          <p:nvPr/>
        </p:nvGrpSpPr>
        <p:grpSpPr bwMode="auto">
          <a:xfrm>
            <a:off x="3949699" y="1662113"/>
            <a:ext cx="1103313" cy="1282700"/>
            <a:chOff x="762" y="2006"/>
            <a:chExt cx="642" cy="808"/>
          </a:xfrm>
        </p:grpSpPr>
        <p:sp>
          <p:nvSpPr>
            <p:cNvPr id="163"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64" name="Group 108"/>
            <p:cNvGrpSpPr>
              <a:grpSpLocks/>
            </p:cNvGrpSpPr>
            <p:nvPr/>
          </p:nvGrpSpPr>
          <p:grpSpPr bwMode="auto">
            <a:xfrm>
              <a:off x="793" y="2034"/>
              <a:ext cx="584" cy="753"/>
              <a:chOff x="1428" y="1374"/>
              <a:chExt cx="851" cy="1097"/>
            </a:xfrm>
          </p:grpSpPr>
          <p:pic>
            <p:nvPicPr>
              <p:cNvPr id="165"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67"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68" name="Picture 126" descr="find magnifying glas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4637" y="2247901"/>
            <a:ext cx="15446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9" name="Shape 198672"/>
          <p:cNvGrpSpPr>
            <a:grpSpLocks/>
          </p:cNvGrpSpPr>
          <p:nvPr/>
        </p:nvGrpSpPr>
        <p:grpSpPr bwMode="auto">
          <a:xfrm>
            <a:off x="4213224" y="1193801"/>
            <a:ext cx="1571625" cy="646112"/>
            <a:chOff x="1590" y="2158"/>
            <a:chExt cx="914" cy="407"/>
          </a:xfrm>
        </p:grpSpPr>
        <p:pic>
          <p:nvPicPr>
            <p:cNvPr id="170" name="Shape 19867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2" name="AutoShape 119"/>
          <p:cNvGrpSpPr>
            <a:grpSpLocks/>
          </p:cNvGrpSpPr>
          <p:nvPr/>
        </p:nvGrpSpPr>
        <p:grpSpPr bwMode="auto">
          <a:xfrm>
            <a:off x="850899" y="2382838"/>
            <a:ext cx="1076325" cy="708025"/>
            <a:chOff x="768" y="2918"/>
            <a:chExt cx="626" cy="446"/>
          </a:xfrm>
        </p:grpSpPr>
        <p:pic>
          <p:nvPicPr>
            <p:cNvPr id="173" name="AutoShape 1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 y="2918"/>
              <a:ext cx="62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 Box 47"/>
            <p:cNvSpPr txBox="1">
              <a:spLocks noChangeArrowheads="1"/>
            </p:cNvSpPr>
            <p:nvPr/>
          </p:nvSpPr>
          <p:spPr bwMode="auto">
            <a:xfrm rot="-7275290">
              <a:off x="988" y="2855"/>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5" name="AutoShape 149"/>
          <p:cNvGrpSpPr>
            <a:grpSpLocks/>
          </p:cNvGrpSpPr>
          <p:nvPr/>
        </p:nvGrpSpPr>
        <p:grpSpPr bwMode="auto">
          <a:xfrm>
            <a:off x="2754312" y="2193926"/>
            <a:ext cx="1181100" cy="493712"/>
            <a:chOff x="2999" y="2799"/>
            <a:chExt cx="687" cy="311"/>
          </a:xfrm>
        </p:grpSpPr>
        <p:pic>
          <p:nvPicPr>
            <p:cNvPr id="176" name="AutoShape 1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9" y="2799"/>
              <a:ext cx="68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50"/>
            <p:cNvSpPr txBox="1">
              <a:spLocks noChangeArrowheads="1"/>
            </p:cNvSpPr>
            <p:nvPr/>
          </p:nvSpPr>
          <p:spPr bwMode="auto">
            <a:xfrm rot="-5400000">
              <a:off x="3222" y="2661"/>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8" name="AutoShape 150"/>
          <p:cNvGrpSpPr>
            <a:grpSpLocks/>
          </p:cNvGrpSpPr>
          <p:nvPr/>
        </p:nvGrpSpPr>
        <p:grpSpPr bwMode="auto">
          <a:xfrm>
            <a:off x="6654799" y="2193926"/>
            <a:ext cx="1184275" cy="493712"/>
            <a:chOff x="4143" y="2799"/>
            <a:chExt cx="688" cy="311"/>
          </a:xfrm>
        </p:grpSpPr>
        <p:pic>
          <p:nvPicPr>
            <p:cNvPr id="179" name="AutoShape 1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3" y="2799"/>
              <a:ext cx="68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Text Box 53"/>
            <p:cNvSpPr txBox="1">
              <a:spLocks noChangeArrowheads="1"/>
            </p:cNvSpPr>
            <p:nvPr/>
          </p:nvSpPr>
          <p:spPr bwMode="auto">
            <a:xfrm rot="-5400000">
              <a:off x="4368" y="2662"/>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pic>
        <p:nvPicPr>
          <p:cNvPr id="181" name="Picture 54" descr="imag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7699" y="2995613"/>
            <a:ext cx="7461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52" descr="Acroba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12112" y="1411288"/>
            <a:ext cx="7572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WordArt 56"/>
          <p:cNvSpPr>
            <a:spLocks noChangeArrowheads="1" noChangeShapeType="1" noTextEdit="1"/>
          </p:cNvSpPr>
          <p:nvPr/>
        </p:nvSpPr>
        <p:spPr bwMode="auto">
          <a:xfrm rot="19014317">
            <a:off x="3762374" y="5372101"/>
            <a:ext cx="1482725" cy="288925"/>
          </a:xfrm>
          <a:prstGeom prst="rect">
            <a:avLst/>
          </a:prstGeom>
        </p:spPr>
        <p:txBody>
          <a:bodyPr wrap="none" fromWordArt="1">
            <a:prstTxWarp prst="textPlain">
              <a:avLst>
                <a:gd name="adj" fmla="val 50000"/>
              </a:avLst>
            </a:prstTxWarp>
          </a:bodyPr>
          <a:lstStyle/>
          <a:p>
            <a:pPr algn="ctr"/>
            <a:r>
              <a:rPr lang="en-US" sz="3600" kern="10" dirty="0">
                <a:ln w="28575">
                  <a:solidFill>
                    <a:srgbClr val="BC0000"/>
                  </a:solidFill>
                  <a:round/>
                  <a:headEnd/>
                  <a:tailEnd/>
                </a:ln>
                <a:solidFill>
                  <a:srgbClr val="FFFFFF"/>
                </a:solidFill>
                <a:latin typeface="Arial Black"/>
              </a:rPr>
              <a:t>ARCHIVE</a:t>
            </a:r>
            <a:endParaRPr lang="bg-BG" sz="3600" kern="10" dirty="0">
              <a:ln w="28575">
                <a:solidFill>
                  <a:srgbClr val="BC0000"/>
                </a:solidFill>
                <a:round/>
                <a:headEnd/>
                <a:tailEnd/>
              </a:ln>
              <a:solidFill>
                <a:srgbClr val="FFFFFF"/>
              </a:solidFill>
              <a:latin typeface="Arial Black"/>
            </a:endParaRPr>
          </a:p>
        </p:txBody>
      </p:sp>
      <p:sp>
        <p:nvSpPr>
          <p:cNvPr id="184" name="Text Box 57"/>
          <p:cNvSpPr txBox="1">
            <a:spLocks noChangeArrowheads="1"/>
          </p:cNvSpPr>
          <p:nvPr/>
        </p:nvSpPr>
        <p:spPr bwMode="auto">
          <a:xfrm>
            <a:off x="284866" y="4895851"/>
            <a:ext cx="31162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hardcopy documents are archived straight after the scanning.</a:t>
            </a:r>
            <a:endParaRPr lang="bg-BG" sz="1800" dirty="0">
              <a:solidFill>
                <a:schemeClr val="accent6">
                  <a:lumMod val="50000"/>
                </a:schemeClr>
              </a:solidFill>
            </a:endParaRPr>
          </a:p>
        </p:txBody>
      </p:sp>
      <p:grpSp>
        <p:nvGrpSpPr>
          <p:cNvPr id="185" name="Group 106"/>
          <p:cNvGrpSpPr>
            <a:grpSpLocks/>
          </p:cNvGrpSpPr>
          <p:nvPr/>
        </p:nvGrpSpPr>
        <p:grpSpPr bwMode="auto">
          <a:xfrm>
            <a:off x="6059487" y="2058988"/>
            <a:ext cx="1103312" cy="1282700"/>
            <a:chOff x="762" y="2006"/>
            <a:chExt cx="642" cy="808"/>
          </a:xfrm>
        </p:grpSpPr>
        <p:sp>
          <p:nvSpPr>
            <p:cNvPr id="186"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87" name="Group 108"/>
            <p:cNvGrpSpPr>
              <a:grpSpLocks/>
            </p:cNvGrpSpPr>
            <p:nvPr/>
          </p:nvGrpSpPr>
          <p:grpSpPr bwMode="auto">
            <a:xfrm>
              <a:off x="793" y="2034"/>
              <a:ext cx="584" cy="753"/>
              <a:chOff x="1428" y="1374"/>
              <a:chExt cx="851" cy="1097"/>
            </a:xfrm>
          </p:grpSpPr>
          <p:pic>
            <p:nvPicPr>
              <p:cNvPr id="188"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90"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91" name="Picture 64"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37274" y="2108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65"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63999" y="4902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Text Box 66"/>
          <p:cNvSpPr txBox="1">
            <a:spLocks noChangeArrowheads="1"/>
          </p:cNvSpPr>
          <p:nvPr/>
        </p:nvSpPr>
        <p:spPr bwMode="auto">
          <a:xfrm>
            <a:off x="5491162" y="4867276"/>
            <a:ext cx="39608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possible actions with the documents: review, approve, signature and etc., are maintained only electronically. </a:t>
            </a:r>
            <a:endParaRPr lang="bg-BG" sz="1800" dirty="0">
              <a:solidFill>
                <a:schemeClr val="accent6">
                  <a:lumMod val="50000"/>
                </a:schemeClr>
              </a:solidFill>
            </a:endParaRPr>
          </a:p>
        </p:txBody>
      </p:sp>
      <p:sp>
        <p:nvSpPr>
          <p:cNvPr id="194" name="Rounded Rectangle 32768"/>
          <p:cNvSpPr>
            <a:spLocks noChangeArrowheads="1"/>
          </p:cNvSpPr>
          <p:nvPr/>
        </p:nvSpPr>
        <p:spPr bwMode="auto">
          <a:xfrm>
            <a:off x="5814542" y="1068388"/>
            <a:ext cx="1103313" cy="1517650"/>
          </a:xfrm>
          <a:prstGeom prst="roundRect">
            <a:avLst>
              <a:gd name="adj" fmla="val 3282"/>
            </a:avLst>
          </a:prstGeom>
          <a:gradFill rotWithShape="0">
            <a:gsLst>
              <a:gs pos="0">
                <a:schemeClr val="bg1">
                  <a:alpha val="84000"/>
                </a:schemeClr>
              </a:gs>
              <a:gs pos="100000">
                <a:srgbClr val="BDCCE4"/>
              </a:gs>
            </a:gsLst>
            <a:lin ang="5400000" scaled="1"/>
          </a:gradFill>
          <a:ln w="38100" algn="ctr">
            <a:solidFill>
              <a:schemeClr val="bg2"/>
            </a:solidFill>
            <a:round/>
            <a:headEnd/>
            <a:tailEnd/>
          </a:ln>
        </p:spPr>
        <p:txBody>
          <a:bodyPr wrap="none" lIns="0" tIns="0" rIns="0" bIns="0" anchor="ctr"/>
          <a:lstStyle/>
          <a:p>
            <a:pPr marL="58738" algn="ctr"/>
            <a:r>
              <a:rPr lang="en-US" sz="1400" b="0" dirty="0">
                <a:solidFill>
                  <a:schemeClr val="accent6">
                    <a:lumMod val="50000"/>
                  </a:schemeClr>
                </a:solidFill>
                <a:latin typeface="Arial" pitchFamily="34" charset="0"/>
              </a:rPr>
              <a:t>Reg. card:</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Metadata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Author</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Location</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Title</a:t>
            </a:r>
          </a:p>
          <a:p>
            <a:pPr marL="58738" algn="ctr"/>
            <a:r>
              <a:rPr lang="en-US" sz="1400" b="0" dirty="0">
                <a:solidFill>
                  <a:schemeClr val="accent6">
                    <a:lumMod val="50000"/>
                  </a:schemeClr>
                </a:solidFill>
                <a:latin typeface="Arial" pitchFamily="34" charset="0"/>
              </a:rPr>
              <a:t>Contractor</a:t>
            </a:r>
            <a:endParaRPr lang="bg-BG" sz="1400" b="0" dirty="0">
              <a:solidFill>
                <a:schemeClr val="accent6">
                  <a:lumMod val="50000"/>
                </a:schemeClr>
              </a:solidFill>
              <a:latin typeface="Arial" pitchFamily="34" charset="0"/>
            </a:endParaRPr>
          </a:p>
        </p:txBody>
      </p:sp>
    </p:spTree>
    <p:extLst>
      <p:ext uri="{BB962C8B-B14F-4D97-AF65-F5344CB8AC3E}">
        <p14:creationId xmlns:p14="http://schemas.microsoft.com/office/powerpoint/2010/main" val="7326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500"/>
                                        <p:tgtEl>
                                          <p:spTgt spid="172"/>
                                        </p:tgtEl>
                                      </p:cBhvr>
                                    </p:animEffect>
                                  </p:childTnLst>
                                </p:cTn>
                              </p:par>
                              <p:par>
                                <p:cTn id="8" presetID="22" presetClass="entr" presetSubtype="8"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wipe(left)">
                                      <p:cBhvr>
                                        <p:cTn id="10" dur="500"/>
                                        <p:tgtEl>
                                          <p:spTgt spid="15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wipe(left)">
                                      <p:cBhvr>
                                        <p:cTn id="14" dur="500"/>
                                        <p:tgtEl>
                                          <p:spTgt spid="17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9"/>
                                        </p:tgtEl>
                                        <p:attrNameLst>
                                          <p:attrName>style.visibility</p:attrName>
                                        </p:attrNameLst>
                                      </p:cBhvr>
                                      <p:to>
                                        <p:strVal val="visible"/>
                                      </p:to>
                                    </p:set>
                                    <p:animEffect transition="in" filter="wipe(left)">
                                      <p:cBhvr>
                                        <p:cTn id="18" dur="500"/>
                                        <p:tgtEl>
                                          <p:spTgt spid="169"/>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wipe(up)">
                                      <p:cBhvr>
                                        <p:cTn id="22" dur="500"/>
                                        <p:tgtEl>
                                          <p:spTgt spid="13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wipe(left)">
                                      <p:cBhvr>
                                        <p:cTn id="26"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11</a:t>
            </a:fld>
            <a:endParaRPr lang="bg-BG" sz="1200" dirty="0">
              <a:solidFill>
                <a:schemeClr val="bg1"/>
              </a:solidFill>
            </a:endParaRPr>
          </a:p>
        </p:txBody>
      </p:sp>
      <p:sp>
        <p:nvSpPr>
          <p:cNvPr id="70" name="Rectangle 2"/>
          <p:cNvSpPr>
            <a:spLocks noChangeArrowheads="1"/>
          </p:cNvSpPr>
          <p:nvPr/>
        </p:nvSpPr>
        <p:spPr bwMode="auto">
          <a:xfrm>
            <a:off x="698500" y="1613693"/>
            <a:ext cx="7796213" cy="3465513"/>
          </a:xfrm>
          <a:prstGeom prst="rect">
            <a:avLst/>
          </a:prstGeom>
          <a:solidFill>
            <a:schemeClr val="accent6">
              <a:lumMod val="75000"/>
              <a:alpha val="39999"/>
            </a:schemeClr>
          </a:solidFill>
          <a:ln w="28575">
            <a:solidFill>
              <a:schemeClr val="bg2"/>
            </a:solidFill>
            <a:prstDash val="sysDot"/>
            <a:miter lim="800000"/>
            <a:headEnd/>
            <a:tailEnd/>
          </a:ln>
        </p:spPr>
        <p:txBody>
          <a:bodyPr wrap="none" anchor="ctr"/>
          <a:lstStyle/>
          <a:p>
            <a:endParaRPr lang="en-US" sz="1600" b="0"/>
          </a:p>
        </p:txBody>
      </p:sp>
      <p:grpSp>
        <p:nvGrpSpPr>
          <p:cNvPr id="71" name="Group 139"/>
          <p:cNvGrpSpPr>
            <a:grpSpLocks/>
          </p:cNvGrpSpPr>
          <p:nvPr/>
        </p:nvGrpSpPr>
        <p:grpSpPr bwMode="auto">
          <a:xfrm>
            <a:off x="6938144" y="2169318"/>
            <a:ext cx="1031875" cy="1185863"/>
            <a:chOff x="4155" y="3120"/>
            <a:chExt cx="1115" cy="1316"/>
          </a:xfrm>
        </p:grpSpPr>
        <p:pic>
          <p:nvPicPr>
            <p:cNvPr id="72"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139"/>
          <p:cNvGrpSpPr>
            <a:grpSpLocks/>
          </p:cNvGrpSpPr>
          <p:nvPr/>
        </p:nvGrpSpPr>
        <p:grpSpPr bwMode="auto">
          <a:xfrm>
            <a:off x="727844" y="2178843"/>
            <a:ext cx="1031875" cy="1185863"/>
            <a:chOff x="4155" y="3120"/>
            <a:chExt cx="1115" cy="1316"/>
          </a:xfrm>
        </p:grpSpPr>
        <p:pic>
          <p:nvPicPr>
            <p:cNvPr id="75"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 name="Text Box 25"/>
          <p:cNvSpPr txBox="1">
            <a:spLocks noChangeArrowheads="1"/>
          </p:cNvSpPr>
          <p:nvPr/>
        </p:nvSpPr>
        <p:spPr bwMode="auto">
          <a:xfrm>
            <a:off x="673100" y="3405186"/>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 1</a:t>
            </a:r>
            <a:endParaRPr lang="bg-BG" sz="1600" dirty="0">
              <a:solidFill>
                <a:schemeClr val="accent6">
                  <a:lumMod val="50000"/>
                </a:schemeClr>
              </a:solidFill>
              <a:latin typeface="Arial" pitchFamily="34" charset="0"/>
              <a:cs typeface="Arial" pitchFamily="34" charset="0"/>
            </a:endParaRPr>
          </a:p>
        </p:txBody>
      </p:sp>
      <p:sp>
        <p:nvSpPr>
          <p:cNvPr id="78" name="Line 27"/>
          <p:cNvSpPr>
            <a:spLocks noChangeShapeType="1"/>
          </p:cNvSpPr>
          <p:nvPr/>
        </p:nvSpPr>
        <p:spPr bwMode="auto">
          <a:xfrm>
            <a:off x="1777181" y="2818606"/>
            <a:ext cx="5057775"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79" name="Line 28"/>
          <p:cNvSpPr>
            <a:spLocks noChangeShapeType="1"/>
          </p:cNvSpPr>
          <p:nvPr/>
        </p:nvSpPr>
        <p:spPr bwMode="auto">
          <a:xfrm flipH="1" flipV="1">
            <a:off x="1767656" y="2999581"/>
            <a:ext cx="5086350"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pic>
        <p:nvPicPr>
          <p:cNvPr id="80" name="Picture 52" descr="Acroba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7394" y="2658268"/>
            <a:ext cx="1384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31"/>
          <p:cNvSpPr txBox="1">
            <a:spLocks noChangeArrowheads="1"/>
          </p:cNvSpPr>
          <p:nvPr/>
        </p:nvSpPr>
        <p:spPr bwMode="auto">
          <a:xfrm>
            <a:off x="2015306" y="1685131"/>
            <a:ext cx="4819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dirty="0">
                <a:solidFill>
                  <a:schemeClr val="accent6">
                    <a:lumMod val="50000"/>
                  </a:schemeClr>
                </a:solidFill>
                <a:latin typeface="Times New Roman" pitchFamily="18" charset="0"/>
                <a:cs typeface="Arial" pitchFamily="34" charset="0"/>
              </a:rPr>
              <a:t>No hardcopy documents</a:t>
            </a:r>
            <a:endParaRPr lang="bg-BG" sz="2000" dirty="0">
              <a:solidFill>
                <a:schemeClr val="accent6">
                  <a:lumMod val="50000"/>
                </a:schemeClr>
              </a:solidFill>
              <a:latin typeface="Times New Roman" pitchFamily="18" charset="0"/>
              <a:cs typeface="Arial" pitchFamily="34" charset="0"/>
            </a:endParaRPr>
          </a:p>
        </p:txBody>
      </p:sp>
      <p:sp>
        <p:nvSpPr>
          <p:cNvPr id="82" name="Text Box 32"/>
          <p:cNvSpPr txBox="1">
            <a:spLocks noChangeArrowheads="1"/>
          </p:cNvSpPr>
          <p:nvPr/>
        </p:nvSpPr>
        <p:spPr bwMode="auto">
          <a:xfrm>
            <a:off x="815156" y="4237831"/>
            <a:ext cx="7086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b="0" i="1" dirty="0">
                <a:solidFill>
                  <a:schemeClr val="accent6">
                    <a:lumMod val="50000"/>
                  </a:schemeClr>
                </a:solidFill>
                <a:latin typeface="Times New Roman" pitchFamily="18" charset="0"/>
                <a:cs typeface="Arial" pitchFamily="34" charset="0"/>
              </a:rPr>
              <a:t>There should be an agreement between the two organizations for using electronic “no hardcopy documents policy!”</a:t>
            </a:r>
            <a:endParaRPr lang="bg-BG" sz="2000" b="0" i="1" dirty="0">
              <a:solidFill>
                <a:schemeClr val="accent6">
                  <a:lumMod val="50000"/>
                </a:schemeClr>
              </a:solidFill>
              <a:latin typeface="Times New Roman" pitchFamily="18" charset="0"/>
              <a:cs typeface="Arial" pitchFamily="34" charset="0"/>
            </a:endParaRPr>
          </a:p>
        </p:txBody>
      </p:sp>
      <p:sp>
        <p:nvSpPr>
          <p:cNvPr id="83" name="Text Box 34"/>
          <p:cNvSpPr txBox="1">
            <a:spLocks noChangeArrowheads="1"/>
          </p:cNvSpPr>
          <p:nvPr/>
        </p:nvSpPr>
        <p:spPr bwMode="auto">
          <a:xfrm>
            <a:off x="6582544" y="3410743"/>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a:t>
            </a:r>
            <a:r>
              <a:rPr lang="bg-BG" sz="1600" dirty="0">
                <a:solidFill>
                  <a:schemeClr val="accent6">
                    <a:lumMod val="50000"/>
                  </a:schemeClr>
                </a:solidFill>
                <a:latin typeface="Arial" pitchFamily="34" charset="0"/>
                <a:cs typeface="Arial" pitchFamily="34" charset="0"/>
              </a:rPr>
              <a:t> 2</a:t>
            </a:r>
          </a:p>
        </p:txBody>
      </p:sp>
    </p:spTree>
    <p:extLst>
      <p:ext uri="{BB962C8B-B14F-4D97-AF65-F5344CB8AC3E}">
        <p14:creationId xmlns:p14="http://schemas.microsoft.com/office/powerpoint/2010/main" val="60639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Content Placeholder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2" y="6096000"/>
            <a:ext cx="9169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9388" y="1066800"/>
            <a:ext cx="8785225" cy="4522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22" name="Slide Number Placeholder 4"/>
          <p:cNvSpPr txBox="1">
            <a:spLocks/>
          </p:cNvSpPr>
          <p:nvPr/>
        </p:nvSpPr>
        <p:spPr bwMode="auto">
          <a:xfrm>
            <a:off x="8507413" y="635635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FB69CBA5-DB18-4576-8F9D-2E81B6C4EE92}" type="slidenum">
              <a:rPr lang="en-US" altLang="en-US" sz="1200" b="1">
                <a:solidFill>
                  <a:schemeClr val="bg1"/>
                </a:solidFill>
                <a:latin typeface="Verdana" panose="020B0604030504040204" pitchFamily="34" charset="0"/>
              </a:rPr>
              <a:pPr algn="r"/>
              <a:t>12</a:t>
            </a:fld>
            <a:endParaRPr lang="en-US" altLang="en-US" sz="1200" b="1" dirty="0">
              <a:solidFill>
                <a:schemeClr val="bg1"/>
              </a:solidFill>
              <a:latin typeface="Verdana" panose="020B0604030504040204" pitchFamily="34" charset="0"/>
            </a:endParaRPr>
          </a:p>
        </p:txBody>
      </p:sp>
      <p:sp>
        <p:nvSpPr>
          <p:cNvPr id="9" name="Rectangle 8"/>
          <p:cNvSpPr/>
          <p:nvPr/>
        </p:nvSpPr>
        <p:spPr>
          <a:xfrm>
            <a:off x="400898" y="1751013"/>
            <a:ext cx="4248150" cy="687388"/>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Electronic enterprise archive</a:t>
            </a:r>
          </a:p>
        </p:txBody>
      </p:sp>
      <p:sp>
        <p:nvSpPr>
          <p:cNvPr id="10" name="Rectangle 9"/>
          <p:cNvSpPr/>
          <p:nvPr/>
        </p:nvSpPr>
        <p:spPr>
          <a:xfrm>
            <a:off x="400898" y="2438401"/>
            <a:ext cx="4248150" cy="761999"/>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700" dirty="0">
                <a:solidFill>
                  <a:srgbClr val="FFFFFF"/>
                </a:solidFill>
                <a:cs typeface="Arial" charset="0"/>
              </a:rPr>
              <a:t>Organizational distribution of document flow and correspondence</a:t>
            </a:r>
            <a:endParaRPr lang="en-US" sz="1700" dirty="0">
              <a:solidFill>
                <a:schemeClr val="bg1"/>
              </a:solidFill>
              <a:cs typeface="Arial" charset="0"/>
            </a:endParaRPr>
          </a:p>
        </p:txBody>
      </p:sp>
      <p:sp>
        <p:nvSpPr>
          <p:cNvPr id="11" name="Rectangle 10"/>
          <p:cNvSpPr/>
          <p:nvPr/>
        </p:nvSpPr>
        <p:spPr>
          <a:xfrm>
            <a:off x="400898" y="3962400"/>
            <a:ext cx="4248150" cy="6858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sz="1700" dirty="0">
                <a:solidFill>
                  <a:srgbClr val="FFFFFF"/>
                </a:solidFill>
                <a:cs typeface="Arial" charset="0"/>
              </a:rPr>
              <a:t>Appraisal and storage of contracts, SAP integration</a:t>
            </a:r>
          </a:p>
        </p:txBody>
      </p:sp>
      <p:sp>
        <p:nvSpPr>
          <p:cNvPr id="12" name="Rectangle 11"/>
          <p:cNvSpPr/>
          <p:nvPr/>
        </p:nvSpPr>
        <p:spPr>
          <a:xfrm>
            <a:off x="400898" y="3214687"/>
            <a:ext cx="4248150" cy="74771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Financial document flow – sales, delivery, SAP integration</a:t>
            </a:r>
          </a:p>
        </p:txBody>
      </p:sp>
      <p:sp>
        <p:nvSpPr>
          <p:cNvPr id="9236" name="Text Box 20"/>
          <p:cNvSpPr txBox="1">
            <a:spLocks noChangeArrowheads="1"/>
          </p:cNvSpPr>
          <p:nvPr/>
        </p:nvSpPr>
        <p:spPr bwMode="auto">
          <a:xfrm>
            <a:off x="414328" y="4653403"/>
            <a:ext cx="4254234" cy="756655"/>
          </a:xfrm>
          <a:prstGeom prst="rect">
            <a:avLst/>
          </a:prstGeom>
          <a:solidFill>
            <a:srgbClr val="C66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700" dirty="0">
                <a:solidFill>
                  <a:schemeClr val="bg1"/>
                </a:solidFill>
                <a:latin typeface="Calibri" panose="020F0502020204030204" pitchFamily="34" charset="0"/>
              </a:rPr>
              <a:t>Other processes for management of corporate documents</a:t>
            </a:r>
          </a:p>
        </p:txBody>
      </p:sp>
      <p:sp>
        <p:nvSpPr>
          <p:cNvPr id="9228" name="Подзаглавие 2"/>
          <p:cNvSpPr>
            <a:spLocks/>
          </p:cNvSpPr>
          <p:nvPr/>
        </p:nvSpPr>
        <p:spPr bwMode="auto">
          <a:xfrm>
            <a:off x="395288" y="1266825"/>
            <a:ext cx="4171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Clr>
                <a:srgbClr val="DA8200"/>
              </a:buClr>
              <a:buFont typeface="Wingdings" panose="05000000000000000000" pitchFamily="2" charset="2"/>
              <a:buNone/>
            </a:pPr>
            <a:r>
              <a:rPr lang="en-US" altLang="en-US" sz="2300" dirty="0">
                <a:latin typeface="Verdana" panose="020B0604030504040204" pitchFamily="34" charset="0"/>
              </a:rPr>
              <a:t>Functionalities:</a:t>
            </a:r>
            <a:endParaRPr lang="bg-BG" altLang="en-US" sz="2300" dirty="0">
              <a:latin typeface="Verdana" panose="020B0604030504040204" pitchFamily="34" charset="0"/>
            </a:endParaRPr>
          </a:p>
        </p:txBody>
      </p:sp>
      <p:pic>
        <p:nvPicPr>
          <p:cNvPr id="9232"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8662" y="3438163"/>
            <a:ext cx="2821338" cy="213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64" y="2223113"/>
            <a:ext cx="2967236" cy="226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2" y="1065213"/>
            <a:ext cx="2819399" cy="23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325" y="228600"/>
            <a:ext cx="8589034" cy="469260"/>
          </a:xfrm>
          <a:prstGeom prst="rect">
            <a:avLst/>
          </a:prstGeom>
        </p:spPr>
      </p:pic>
      <p:sp>
        <p:nvSpPr>
          <p:cNvPr id="21" name="Title 1"/>
          <p:cNvSpPr txBox="1">
            <a:spLocks/>
          </p:cNvSpPr>
          <p:nvPr/>
        </p:nvSpPr>
        <p:spPr>
          <a:xfrm>
            <a:off x="165100" y="46038"/>
            <a:ext cx="7756881" cy="5635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a:solidFill>
                  <a:schemeClr val="bg1">
                    <a:lumMod val="50000"/>
                  </a:schemeClr>
                </a:solidFill>
                <a:ea typeface="Verdana" panose="020B0604030504040204" pitchFamily="34" charset="0"/>
                <a:cs typeface="Verdana" panose="020B0604030504040204" pitchFamily="34" charset="0"/>
              </a:rPr>
              <a:t>Documentum Documents Management System</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Tree>
    <p:extLst>
      <p:ext uri="{BB962C8B-B14F-4D97-AF65-F5344CB8AC3E}">
        <p14:creationId xmlns:p14="http://schemas.microsoft.com/office/powerpoint/2010/main" val="2455723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13</a:t>
            </a:fld>
            <a:endParaRPr lang="bg-BG" sz="1200" dirty="0">
              <a:solidFill>
                <a:schemeClr val="bg1"/>
              </a:solidFill>
            </a:endParaRPr>
          </a:p>
        </p:txBody>
      </p:sp>
      <p:sp>
        <p:nvSpPr>
          <p:cNvPr id="22" name="Rectangle 5"/>
          <p:cNvSpPr txBox="1">
            <a:spLocks noChangeArrowheads="1"/>
          </p:cNvSpPr>
          <p:nvPr/>
        </p:nvSpPr>
        <p:spPr>
          <a:xfrm>
            <a:off x="296952" y="936624"/>
            <a:ext cx="496887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solidFill>
                  <a:schemeClr val="accent6">
                    <a:lumMod val="50000"/>
                  </a:schemeClr>
                </a:solidFill>
              </a:rPr>
              <a:t>There is a full integration with SAP.</a:t>
            </a:r>
            <a:endParaRPr lang="bg-BG" sz="2400" dirty="0">
              <a:solidFill>
                <a:schemeClr val="accent6">
                  <a:lumMod val="50000"/>
                </a:schemeClr>
              </a:solidFill>
            </a:endParaRPr>
          </a:p>
          <a:p>
            <a:r>
              <a:rPr lang="en-US" sz="2400" dirty="0">
                <a:solidFill>
                  <a:schemeClr val="accent6">
                    <a:lumMod val="50000"/>
                  </a:schemeClr>
                </a:solidFill>
              </a:rPr>
              <a:t>The processes are running on both systems.</a:t>
            </a:r>
            <a:endParaRPr lang="bg-BG" sz="2400" dirty="0">
              <a:solidFill>
                <a:schemeClr val="accent6">
                  <a:lumMod val="50000"/>
                </a:schemeClr>
              </a:solidFill>
            </a:endParaRPr>
          </a:p>
        </p:txBody>
      </p:sp>
      <p:pic>
        <p:nvPicPr>
          <p:cNvPr id="21" name="Picture 4" descr="Do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171" y="1154112"/>
            <a:ext cx="36099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052" y="2849562"/>
            <a:ext cx="477202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740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ogovori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274549"/>
            <a:ext cx="89281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192" y="6096000"/>
            <a:ext cx="9244192" cy="762000"/>
          </a:xfr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1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14</a:t>
            </a:fld>
            <a:endParaRPr lang="bg-BG" sz="1200" dirty="0">
              <a:solidFill>
                <a:schemeClr val="bg1"/>
              </a:solidFill>
            </a:endParaRPr>
          </a:p>
        </p:txBody>
      </p:sp>
      <p:sp>
        <p:nvSpPr>
          <p:cNvPr id="11" name="Rectangle 2"/>
          <p:cNvSpPr txBox="1">
            <a:spLocks noChangeArrowheads="1"/>
          </p:cNvSpPr>
          <p:nvPr/>
        </p:nvSpPr>
        <p:spPr>
          <a:xfrm>
            <a:off x="395416" y="682141"/>
            <a:ext cx="8839200" cy="604764"/>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7F7F7F"/>
                </a:solidFill>
              </a:rPr>
              <a:t>Appraisal and storage of contracts – </a:t>
            </a:r>
            <a:r>
              <a:rPr lang="en-US" altLang="en-US" sz="2800" b="1" dirty="0">
                <a:solidFill>
                  <a:srgbClr val="7F7F7F"/>
                </a:solidFill>
              </a:rPr>
              <a:t>SAP integration</a:t>
            </a:r>
            <a:endParaRPr lang="bg-BG" altLang="en-US" sz="2800" dirty="0">
              <a:solidFill>
                <a:srgbClr val="7F7F7F"/>
              </a:solidFill>
            </a:endParaRPr>
          </a:p>
        </p:txBody>
      </p:sp>
    </p:spTree>
    <p:extLst>
      <p:ext uri="{BB962C8B-B14F-4D97-AF65-F5344CB8AC3E}">
        <p14:creationId xmlns:p14="http://schemas.microsoft.com/office/powerpoint/2010/main" val="164367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395416" y="682141"/>
            <a:ext cx="8839200" cy="604764"/>
          </a:xfrm>
          <a:noFill/>
        </p:spPr>
        <p:txBody>
          <a:bodyPr/>
          <a:lstStyle/>
          <a:p>
            <a:pPr algn="l"/>
            <a:r>
              <a:rPr lang="en-US" altLang="en-US" sz="2800" b="1" dirty="0">
                <a:solidFill>
                  <a:srgbClr val="7F7F7F"/>
                </a:solidFill>
              </a:rPr>
              <a:t>Integration with</a:t>
            </a:r>
            <a:r>
              <a:rPr lang="bg-BG" altLang="en-US" sz="2800" b="1" dirty="0">
                <a:solidFill>
                  <a:srgbClr val="7F7F7F"/>
                </a:solidFill>
              </a:rPr>
              <a:t> </a:t>
            </a:r>
            <a:r>
              <a:rPr lang="en-US" altLang="en-US" sz="2800" b="1" dirty="0">
                <a:solidFill>
                  <a:srgbClr val="7F7F7F"/>
                </a:solidFill>
              </a:rPr>
              <a:t>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incoming invoices</a:t>
            </a:r>
            <a:endParaRPr lang="bg-BG" altLang="en-US" sz="2800" dirty="0">
              <a:solidFill>
                <a:srgbClr val="7F7F7F"/>
              </a:solidFill>
            </a:endParaRPr>
          </a:p>
        </p:txBody>
      </p:sp>
      <p:pic>
        <p:nvPicPr>
          <p:cNvPr id="1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7" y="1243509"/>
            <a:ext cx="5643563"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9" y="3151188"/>
            <a:ext cx="6824663"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2766368"/>
            <a:ext cx="4826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0192" y="6096000"/>
            <a:ext cx="9244192" cy="762000"/>
          </a:xfrm>
        </p:spPr>
      </p:pic>
      <p:sp>
        <p:nvSpPr>
          <p:cNvPr id="8"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15</a:t>
            </a:fld>
            <a:endParaRPr lang="bg-BG" sz="1200" dirty="0">
              <a:solidFill>
                <a:schemeClr val="bg1"/>
              </a:solidFil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1188311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81618" y="1048617"/>
            <a:ext cx="3679944" cy="3098229"/>
          </a:xfrm>
          <a:prstGeom prst="roundRect">
            <a:avLst/>
          </a:prstGeom>
        </p:spPr>
        <p:style>
          <a:lnRef idx="0">
            <a:schemeClr val="accent6"/>
          </a:lnRef>
          <a:fillRef idx="3">
            <a:schemeClr val="accent6"/>
          </a:fillRef>
          <a:effectRef idx="3">
            <a:schemeClr val="accent6"/>
          </a:effectRef>
          <a:fontRef idx="minor">
            <a:schemeClr val="lt1"/>
          </a:fontRef>
        </p:style>
        <p:txBody>
          <a:bodyPr anchor="t" anchorCtr="0"/>
          <a:lstStyle/>
          <a:p>
            <a:pPr algn="ctr">
              <a:defRPr/>
            </a:pPr>
            <a:endParaRPr lang="bg-BG" sz="1700" dirty="0">
              <a:solidFill>
                <a:srgbClr val="FFFFFF"/>
              </a:solidFill>
              <a:cs typeface="Arial" charset="0"/>
            </a:endParaRPr>
          </a:p>
          <a:p>
            <a:pPr algn="ctr">
              <a:defRPr/>
            </a:pPr>
            <a:r>
              <a:rPr lang="en-US" sz="1700" dirty="0">
                <a:solidFill>
                  <a:srgbClr val="FFFFFF"/>
                </a:solidFill>
                <a:cs typeface="Arial" charset="0"/>
              </a:rPr>
              <a:t>Company</a:t>
            </a:r>
            <a:r>
              <a:rPr lang="bg-BG" sz="1700" dirty="0">
                <a:solidFill>
                  <a:srgbClr val="FFFFFF"/>
                </a:solidFill>
                <a:cs typeface="Arial" charset="0"/>
              </a:rPr>
              <a:t> </a:t>
            </a:r>
            <a:r>
              <a:rPr lang="en-US" sz="1700" dirty="0">
                <a:solidFill>
                  <a:srgbClr val="FFFFFF"/>
                </a:solidFill>
                <a:cs typeface="Arial" charset="0"/>
              </a:rPr>
              <a:t>“</a:t>
            </a:r>
            <a:r>
              <a:rPr lang="en-US" altLang="en-US" sz="1700" dirty="0">
                <a:solidFill>
                  <a:srgbClr val="FFFFFF"/>
                </a:solidFill>
                <a:cs typeface="Arial" charset="0"/>
              </a:rPr>
              <a:t>X”</a:t>
            </a:r>
            <a:endParaRPr lang="bg-BG" sz="1700" dirty="0">
              <a:solidFill>
                <a:srgbClr val="FFFFFF"/>
              </a:solidFill>
              <a:cs typeface="Arial" charset="0"/>
            </a:endParaRPr>
          </a:p>
        </p:txBody>
      </p:sp>
      <p:sp>
        <p:nvSpPr>
          <p:cNvPr id="14" name="TextBox 2"/>
          <p:cNvSpPr txBox="1">
            <a:spLocks noChangeArrowheads="1"/>
          </p:cNvSpPr>
          <p:nvPr/>
        </p:nvSpPr>
        <p:spPr bwMode="auto">
          <a:xfrm>
            <a:off x="47744" y="691013"/>
            <a:ext cx="9045146" cy="3385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rgbClr val="A6A6A6"/>
                </a:solidFill>
                <a:latin typeface="Verdana" panose="020B0604030504040204" pitchFamily="34" charset="0"/>
              </a:rPr>
              <a:t>Financial document flow for incoming invoices</a:t>
            </a:r>
            <a:r>
              <a:rPr lang="ru-RU" altLang="en-US" sz="1600" dirty="0">
                <a:solidFill>
                  <a:srgbClr val="A6A6A6"/>
                </a:solidFill>
                <a:latin typeface="Verdana" panose="020B0604030504040204" pitchFamily="34" charset="0"/>
              </a:rPr>
              <a:t>– </a:t>
            </a:r>
            <a:r>
              <a:rPr lang="en-US" altLang="en-US" sz="1300" b="1" dirty="0">
                <a:solidFill>
                  <a:srgbClr val="A6A6A6"/>
                </a:solidFill>
                <a:latin typeface="Verdana" panose="020B0604030504040204" pitchFamily="34" charset="0"/>
              </a:rPr>
              <a:t>outsource of accounting functions</a:t>
            </a:r>
            <a:endParaRPr lang="bg-BG" altLang="en-US" sz="1300" b="1" dirty="0">
              <a:solidFill>
                <a:srgbClr val="A6A6A6"/>
              </a:solidFill>
              <a:latin typeface="Verdana" panose="020B0604030504040204" pitchFamily="34" charset="0"/>
            </a:endParaRPr>
          </a:p>
        </p:txBody>
      </p:sp>
      <p:sp>
        <p:nvSpPr>
          <p:cNvPr id="15" name="Rounded Rectangle 14"/>
          <p:cNvSpPr/>
          <p:nvPr/>
        </p:nvSpPr>
        <p:spPr>
          <a:xfrm>
            <a:off x="4498517" y="1029567"/>
            <a:ext cx="3679944" cy="3098229"/>
          </a:xfrm>
          <a:prstGeom prst="roundRect">
            <a:avLst/>
          </a:prstGeom>
        </p:spPr>
        <p:style>
          <a:lnRef idx="0">
            <a:schemeClr val="accent5"/>
          </a:lnRef>
          <a:fillRef idx="3">
            <a:schemeClr val="accent5"/>
          </a:fillRef>
          <a:effectRef idx="3">
            <a:schemeClr val="accent5"/>
          </a:effectRef>
          <a:fontRef idx="minor">
            <a:schemeClr val="lt1"/>
          </a:fontRef>
        </p:style>
        <p:txBody>
          <a:bodyPr anchor="t" anchorCtr="0"/>
          <a:lstStyle/>
          <a:p>
            <a:pPr algn="ctr" fontAlgn="auto">
              <a:spcBef>
                <a:spcPts val="0"/>
              </a:spcBef>
              <a:spcAft>
                <a:spcPts val="0"/>
              </a:spcAft>
              <a:defRPr/>
            </a:pPr>
            <a:r>
              <a:rPr lang="en-US" sz="1700" dirty="0">
                <a:solidFill>
                  <a:srgbClr val="FFFFFF"/>
                </a:solidFill>
                <a:cs typeface="Arial" charset="0"/>
              </a:rPr>
              <a:t>Contractor “Y”</a:t>
            </a:r>
            <a:endParaRPr lang="bg-BG" sz="1700" dirty="0">
              <a:solidFill>
                <a:srgbClr val="FFFFFF"/>
              </a:solidFill>
              <a:cs typeface="Arial" charset="0"/>
            </a:endParaRPr>
          </a:p>
          <a:p>
            <a:pPr algn="ctr" fontAlgn="auto">
              <a:spcBef>
                <a:spcPts val="0"/>
              </a:spcBef>
              <a:spcAft>
                <a:spcPts val="0"/>
              </a:spcAft>
              <a:defRPr/>
            </a:pPr>
            <a:r>
              <a:rPr lang="en-US" sz="1700" dirty="0">
                <a:solidFill>
                  <a:srgbClr val="FFFFFF"/>
                </a:solidFill>
                <a:cs typeface="Arial" charset="0"/>
              </a:rPr>
              <a:t>Upkeep of standard and tax accounting </a:t>
            </a:r>
            <a:endParaRPr lang="bg-BG" sz="1700" dirty="0">
              <a:solidFill>
                <a:srgbClr val="FFFFFF"/>
              </a:solidFill>
              <a:cs typeface="Arial" charset="0"/>
            </a:endParaRPr>
          </a:p>
        </p:txBody>
      </p:sp>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317" y="2052096"/>
            <a:ext cx="4387577" cy="308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a:spLocks noChangeArrowheads="1"/>
          </p:cNvSpPr>
          <p:nvPr/>
        </p:nvSpPr>
        <p:spPr bwMode="auto">
          <a:xfrm>
            <a:off x="542123" y="5155617"/>
            <a:ext cx="79127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chemeClr val="tx2"/>
                </a:solidFill>
              </a:rPr>
              <a:t>Executants in company “X” register the incoming invoices in system Documentum D2.</a:t>
            </a:r>
          </a:p>
          <a:p>
            <a:r>
              <a:rPr lang="en-US" altLang="en-US" sz="1200" dirty="0">
                <a:solidFill>
                  <a:schemeClr val="tx2"/>
                </a:solidFill>
              </a:rPr>
              <a:t>The funds center supervisors in company “X” agree on the invoices in D2 system.</a:t>
            </a:r>
            <a:endParaRPr lang="ru-RU" altLang="en-US" sz="1200" dirty="0">
              <a:solidFill>
                <a:schemeClr val="tx2"/>
              </a:solidFill>
            </a:endParaRPr>
          </a:p>
          <a:p>
            <a:endParaRPr lang="en-US" altLang="en-US" sz="1200" dirty="0">
              <a:solidFill>
                <a:schemeClr val="tx2"/>
              </a:solidFill>
            </a:endParaRPr>
          </a:p>
          <a:p>
            <a:r>
              <a:rPr lang="en-US" altLang="en-US" sz="1200" dirty="0">
                <a:solidFill>
                  <a:schemeClr val="tx2"/>
                </a:solidFill>
              </a:rPr>
              <a:t>Integration between the SAP and D2 systems allows for the remote processing of incoming invoices by accountants of company “Y” in the SAP system.</a:t>
            </a:r>
            <a:endParaRPr lang="ru-RU" altLang="en-US" sz="1200" dirty="0">
              <a:solidFill>
                <a:schemeClr val="tx2"/>
              </a:solidFill>
            </a:endParaRPr>
          </a:p>
        </p:txBody>
      </p:sp>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9" y="2007123"/>
            <a:ext cx="4177790" cy="309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a:off x="4094922" y="1025718"/>
            <a:ext cx="499248"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2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16</a:t>
            </a:fld>
            <a:endParaRPr lang="bg-BG" sz="1200" dirty="0">
              <a:solidFill>
                <a:schemeClr val="bg1"/>
              </a:solidFill>
            </a:endParaRPr>
          </a:p>
        </p:txBody>
      </p:sp>
      <p:pic>
        <p:nvPicPr>
          <p:cNvPr id="21"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16</a:t>
            </a:fld>
            <a:endParaRPr lang="bg-BG" sz="1200" dirty="0">
              <a:solidFill>
                <a:schemeClr val="bg1"/>
              </a:soli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4"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285971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87CF0DB-5BAC-45EE-A743-B3CC1971B32F}" type="slidenum">
              <a:rPr lang="bg-BG" altLang="en-US" smtClean="0"/>
              <a:pPr/>
              <a:t>17</a:t>
            </a:fld>
            <a:endParaRPr lang="bg-BG" altLang="en-US"/>
          </a:p>
        </p:txBody>
      </p:sp>
      <p:sp>
        <p:nvSpPr>
          <p:cNvPr id="5" name="Rectangle 2"/>
          <p:cNvSpPr>
            <a:spLocks noGrp="1" noChangeArrowheads="1"/>
          </p:cNvSpPr>
          <p:nvPr>
            <p:ph type="title"/>
          </p:nvPr>
        </p:nvSpPr>
        <p:spPr>
          <a:xfrm>
            <a:off x="107093" y="682140"/>
            <a:ext cx="8979242" cy="571809"/>
          </a:xfrm>
          <a:noFill/>
        </p:spPr>
        <p:txBody>
          <a:bodyPr/>
          <a:lstStyle/>
          <a:p>
            <a:pPr algn="l"/>
            <a:r>
              <a:rPr lang="en-US" altLang="en-US" sz="2800" b="1" dirty="0">
                <a:solidFill>
                  <a:srgbClr val="7F7F7F"/>
                </a:solidFill>
              </a:rPr>
              <a:t>Integration 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outgoing invoices</a:t>
            </a:r>
            <a:endParaRPr lang="bg-BG" altLang="en-US" sz="2800" dirty="0">
              <a:solidFill>
                <a:srgbClr val="7F7F7F"/>
              </a:solidFill>
            </a:endParaRPr>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6311"/>
            <a:ext cx="894238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6962"/>
            <a:ext cx="632936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142845"/>
            <a:ext cx="41275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11" name="Content Placeholder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1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17</a:t>
            </a:fld>
            <a:endParaRPr lang="bg-BG" sz="1200" dirty="0">
              <a:solidFill>
                <a:schemeClr val="bg1"/>
              </a:solidFill>
            </a:endParaRPr>
          </a:p>
        </p:txBody>
      </p:sp>
    </p:spTree>
    <p:extLst>
      <p:ext uri="{BB962C8B-B14F-4D97-AF65-F5344CB8AC3E}">
        <p14:creationId xmlns:p14="http://schemas.microsoft.com/office/powerpoint/2010/main" val="188461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229393" y="609601"/>
            <a:ext cx="8507413" cy="744538"/>
          </a:xfrm>
        </p:spPr>
        <p:txBody>
          <a:bodyPr>
            <a:normAutofit fontScale="90000"/>
          </a:bodyPr>
          <a:lstStyle/>
          <a:p>
            <a:pPr algn="l"/>
            <a:r>
              <a:rPr lang="ru-RU" altLang="en-US" sz="2800" cap="none" dirty="0">
                <a:solidFill>
                  <a:srgbClr val="7F7F7F"/>
                </a:solidFill>
              </a:rPr>
              <a:t>EMC DOCUMENTUM </a:t>
            </a:r>
            <a:br>
              <a:rPr lang="ru-RU" altLang="en-US" sz="2800" cap="none" dirty="0">
                <a:solidFill>
                  <a:srgbClr val="7F7F7F"/>
                </a:solidFill>
              </a:rPr>
            </a:br>
            <a:r>
              <a:rPr lang="en-US" altLang="en-US" sz="2500" b="1" cap="none" dirty="0">
                <a:solidFill>
                  <a:srgbClr val="7F7F7F"/>
                </a:solidFill>
              </a:rPr>
              <a:t>OFFERED CLIENTS AND APPLICATIONS</a:t>
            </a:r>
            <a:endParaRPr lang="ru-RU" altLang="en-US" sz="2500" b="1" cap="none" dirty="0">
              <a:solidFill>
                <a:srgbClr val="7F7F7F"/>
              </a:solidFill>
            </a:endParaRPr>
          </a:p>
        </p:txBody>
      </p:sp>
      <p:sp>
        <p:nvSpPr>
          <p:cNvPr id="1638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B775FBC-F165-4153-A581-D24B76255799}" type="slidenum">
              <a:rPr lang="bg-BG" altLang="en-US">
                <a:solidFill>
                  <a:prstClr val="white"/>
                </a:solidFill>
              </a:rPr>
              <a:pPr/>
              <a:t>18</a:t>
            </a:fld>
            <a:endParaRPr lang="bg-BG" altLang="en-US">
              <a:solidFill>
                <a:prstClr val="white"/>
              </a:solidFill>
            </a:endParaRPr>
          </a:p>
        </p:txBody>
      </p:sp>
      <p:grpSp>
        <p:nvGrpSpPr>
          <p:cNvPr id="16387" name="Group 2"/>
          <p:cNvGrpSpPr>
            <a:grpSpLocks/>
          </p:cNvGrpSpPr>
          <p:nvPr/>
        </p:nvGrpSpPr>
        <p:grpSpPr bwMode="auto">
          <a:xfrm>
            <a:off x="0" y="5773738"/>
            <a:ext cx="9144000" cy="511175"/>
            <a:chOff x="0" y="6175086"/>
            <a:chExt cx="9144000" cy="512064"/>
          </a:xfrm>
        </p:grpSpPr>
        <p:sp>
          <p:nvSpPr>
            <p:cNvPr id="8" name="Rectangle 7"/>
            <p:cNvSpPr/>
            <p:nvPr/>
          </p:nvSpPr>
          <p:spPr>
            <a:xfrm>
              <a:off x="0" y="6175086"/>
              <a:ext cx="9144000" cy="512064"/>
            </a:xfrm>
            <a:prstGeom prst="rect">
              <a:avLst/>
            </a:prstGeom>
            <a:solidFill>
              <a:srgbClr val="2C95DD"/>
            </a:solidFill>
            <a:ln w="1905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pic>
          <p:nvPicPr>
            <p:cNvPr id="16425" name="Picture 6" descr="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6549" y="6203661"/>
              <a:ext cx="940762" cy="47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9"/>
          <p:cNvSpPr/>
          <p:nvPr/>
        </p:nvSpPr>
        <p:spPr>
          <a:xfrm>
            <a:off x="1181100" y="5237163"/>
            <a:ext cx="6629400" cy="533400"/>
          </a:xfrm>
          <a:prstGeom prst="rect">
            <a:avLst/>
          </a:prstGeom>
          <a:solidFill>
            <a:srgbClr val="000000">
              <a:alpha val="50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11" name="TextBox 10"/>
          <p:cNvSpPr txBox="1"/>
          <p:nvPr/>
        </p:nvSpPr>
        <p:spPr>
          <a:xfrm>
            <a:off x="2997200" y="5351463"/>
            <a:ext cx="301148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DOCUMENTUM PLATFORM</a:t>
            </a:r>
          </a:p>
        </p:txBody>
      </p:sp>
      <p:pic>
        <p:nvPicPr>
          <p:cNvPr id="16390" name="Picture 9"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038" y="2293938"/>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511550" y="3206750"/>
            <a:ext cx="2109788" cy="461963"/>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00B050"/>
                </a:solidFill>
                <a:effectLst>
                  <a:outerShdw blurRad="38100" dist="38100" dir="2700000" algn="tl">
                    <a:srgbClr val="000000">
                      <a:alpha val="43137"/>
                    </a:srgbClr>
                  </a:outerShdw>
                </a:effectLst>
                <a:latin typeface="Calibri"/>
              </a:rPr>
              <a:t>DOCUMENTUM D2</a:t>
            </a:r>
          </a:p>
          <a:p>
            <a:pPr algn="ctr" fontAlgn="auto">
              <a:spcBef>
                <a:spcPts val="0"/>
              </a:spcBef>
              <a:spcAft>
                <a:spcPts val="0"/>
              </a:spcAft>
              <a:defRPr/>
            </a:pPr>
            <a:r>
              <a:rPr lang="en-US" sz="1200" kern="0" dirty="0">
                <a:solidFill>
                  <a:srgbClr val="00B050"/>
                </a:solidFill>
                <a:effectLst>
                  <a:outerShdw blurRad="38100" dist="38100" dir="2700000" algn="tl">
                    <a:srgbClr val="000000">
                      <a:alpha val="43137"/>
                    </a:srgbClr>
                  </a:outerShdw>
                </a:effectLst>
                <a:latin typeface="Calibri"/>
              </a:rPr>
              <a:t>PRODUCT FAMILY</a:t>
            </a:r>
          </a:p>
        </p:txBody>
      </p:sp>
      <p:pic>
        <p:nvPicPr>
          <p:cNvPr id="16392" name="Picture 11"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9638" y="2284413"/>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6923088" y="4259263"/>
            <a:ext cx="992187" cy="24606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WEBTOP</a:t>
            </a:r>
          </a:p>
        </p:txBody>
      </p:sp>
      <p:sp>
        <p:nvSpPr>
          <p:cNvPr id="16" name="TextBox 15"/>
          <p:cNvSpPr txBox="1"/>
          <p:nvPr/>
        </p:nvSpPr>
        <p:spPr>
          <a:xfrm>
            <a:off x="6656388" y="4062413"/>
            <a:ext cx="152558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CONTENT-CENTRIC</a:t>
            </a:r>
          </a:p>
        </p:txBody>
      </p:sp>
      <p:sp>
        <p:nvSpPr>
          <p:cNvPr id="17" name="TextBox 16"/>
          <p:cNvSpPr txBox="1"/>
          <p:nvPr/>
        </p:nvSpPr>
        <p:spPr>
          <a:xfrm>
            <a:off x="6665913" y="2970213"/>
            <a:ext cx="150653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PROCESS-CENTRIC</a:t>
            </a:r>
          </a:p>
        </p:txBody>
      </p:sp>
      <p:sp>
        <p:nvSpPr>
          <p:cNvPr id="18" name="TextBox 17"/>
          <p:cNvSpPr txBox="1"/>
          <p:nvPr/>
        </p:nvSpPr>
        <p:spPr>
          <a:xfrm>
            <a:off x="6584950" y="3198813"/>
            <a:ext cx="1668463" cy="492125"/>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DOCUMENTUM</a:t>
            </a:r>
          </a:p>
          <a:p>
            <a:pPr algn="ctr" fontAlgn="auto">
              <a:spcBef>
                <a:spcPts val="0"/>
              </a:spcBef>
              <a:spcAft>
                <a:spcPts val="0"/>
              </a:spcAft>
              <a:defRPr/>
            </a:pPr>
            <a:r>
              <a:rPr lang="en-US" sz="1600" kern="0" dirty="0" err="1">
                <a:solidFill>
                  <a:srgbClr val="007DC3"/>
                </a:solidFill>
                <a:latin typeface="Calibri"/>
              </a:rPr>
              <a:t>xCP</a:t>
            </a:r>
            <a:endParaRPr lang="en-US" sz="1600" kern="0" dirty="0">
              <a:solidFill>
                <a:srgbClr val="007DC3"/>
              </a:solidFill>
              <a:latin typeface="Calibri"/>
            </a:endParaRPr>
          </a:p>
        </p:txBody>
      </p:sp>
      <p:pic>
        <p:nvPicPr>
          <p:cNvPr id="16397" name="Picture 16"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747838"/>
            <a:ext cx="28400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063625" y="1943100"/>
            <a:ext cx="1214438" cy="55403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FOCUSED</a:t>
            </a:r>
            <a:br>
              <a:rPr lang="en-US" kern="0" dirty="0">
                <a:solidFill>
                  <a:srgbClr val="FFFFFF"/>
                </a:solidFill>
                <a:effectLst>
                  <a:outerShdw blurRad="254000" algn="ctr" rotWithShape="0">
                    <a:srgbClr val="007DC3">
                      <a:alpha val="65000"/>
                    </a:srgbClr>
                  </a:outerShdw>
                </a:effectLst>
                <a:latin typeface="Calibri"/>
              </a:rPr>
            </a:br>
            <a:r>
              <a:rPr lang="en-US" kern="0" dirty="0">
                <a:solidFill>
                  <a:srgbClr val="FFFFFF"/>
                </a:solidFill>
                <a:effectLst>
                  <a:outerShdw blurRad="254000" algn="ctr" rotWithShape="0">
                    <a:srgbClr val="007DC3">
                      <a:alpha val="65000"/>
                    </a:srgbClr>
                  </a:outerShdw>
                </a:effectLst>
                <a:latin typeface="Calibri"/>
              </a:rPr>
              <a:t>CLIENTS</a:t>
            </a:r>
          </a:p>
        </p:txBody>
      </p:sp>
      <p:pic>
        <p:nvPicPr>
          <p:cNvPr id="16399" name="Picture 18"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8288" y="2284413"/>
            <a:ext cx="2805112"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0" name="Group 19"/>
          <p:cNvGrpSpPr>
            <a:grpSpLocks/>
          </p:cNvGrpSpPr>
          <p:nvPr/>
        </p:nvGrpSpPr>
        <p:grpSpPr bwMode="auto">
          <a:xfrm>
            <a:off x="454025" y="2903538"/>
            <a:ext cx="2433638" cy="406400"/>
            <a:chOff x="427595" y="2819400"/>
            <a:chExt cx="2434962" cy="407373"/>
          </a:xfrm>
        </p:grpSpPr>
        <p:sp>
          <p:nvSpPr>
            <p:cNvPr id="23" name="TextBox 22"/>
            <p:cNvSpPr txBox="1"/>
            <p:nvPr/>
          </p:nvSpPr>
          <p:spPr>
            <a:xfrm>
              <a:off x="427595" y="3011947"/>
              <a:ext cx="2434962" cy="214826"/>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CENTERSTAGE / EROOM</a:t>
              </a:r>
              <a:endParaRPr lang="en-US" sz="1500" kern="0" dirty="0">
                <a:solidFill>
                  <a:srgbClr val="007DC3"/>
                </a:solidFill>
                <a:latin typeface="Calibri"/>
              </a:endParaRPr>
            </a:p>
          </p:txBody>
        </p:sp>
        <p:sp>
          <p:nvSpPr>
            <p:cNvPr id="24" name="TextBox 23"/>
            <p:cNvSpPr txBox="1"/>
            <p:nvPr/>
          </p:nvSpPr>
          <p:spPr>
            <a:xfrm>
              <a:off x="951755" y="2819400"/>
              <a:ext cx="1372346" cy="16867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COLLABORATION</a:t>
              </a:r>
            </a:p>
          </p:txBody>
        </p:sp>
      </p:grpSp>
      <p:grpSp>
        <p:nvGrpSpPr>
          <p:cNvPr id="16401" name="Group 13"/>
          <p:cNvGrpSpPr>
            <a:grpSpLocks/>
          </p:cNvGrpSpPr>
          <p:nvPr/>
        </p:nvGrpSpPr>
        <p:grpSpPr bwMode="auto">
          <a:xfrm>
            <a:off x="3441700" y="4070350"/>
            <a:ext cx="2082800" cy="431800"/>
            <a:chOff x="596614" y="4397024"/>
            <a:chExt cx="2082301" cy="430887"/>
          </a:xfrm>
        </p:grpSpPr>
        <p:sp>
          <p:nvSpPr>
            <p:cNvPr id="26" name="TextBox 25"/>
            <p:cNvSpPr txBox="1"/>
            <p:nvPr/>
          </p:nvSpPr>
          <p:spPr>
            <a:xfrm>
              <a:off x="596614" y="4582369"/>
              <a:ext cx="2082301" cy="24554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MY DOCUMENTUM</a:t>
              </a:r>
            </a:p>
          </p:txBody>
        </p:sp>
        <p:sp>
          <p:nvSpPr>
            <p:cNvPr id="27" name="TextBox 26"/>
            <p:cNvSpPr txBox="1"/>
            <p:nvPr/>
          </p:nvSpPr>
          <p:spPr>
            <a:xfrm>
              <a:off x="755326" y="4397024"/>
              <a:ext cx="1764877" cy="169504"/>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OFFICE INTEGRATION</a:t>
              </a:r>
            </a:p>
          </p:txBody>
        </p:sp>
      </p:grpSp>
      <p:grpSp>
        <p:nvGrpSpPr>
          <p:cNvPr id="16402" name="Group 5"/>
          <p:cNvGrpSpPr>
            <a:grpSpLocks/>
          </p:cNvGrpSpPr>
          <p:nvPr/>
        </p:nvGrpSpPr>
        <p:grpSpPr bwMode="auto">
          <a:xfrm>
            <a:off x="514350" y="3454400"/>
            <a:ext cx="2297113" cy="400050"/>
            <a:chOff x="489211" y="3339353"/>
            <a:chExt cx="2297104" cy="400110"/>
          </a:xfrm>
        </p:grpSpPr>
        <p:sp>
          <p:nvSpPr>
            <p:cNvPr id="29" name="TextBox 28"/>
            <p:cNvSpPr txBox="1"/>
            <p:nvPr/>
          </p:nvSpPr>
          <p:spPr>
            <a:xfrm>
              <a:off x="655898" y="3523531"/>
              <a:ext cx="1963729" cy="215932"/>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MEDIAWORKSPACE</a:t>
              </a:r>
              <a:endParaRPr lang="en-US" sz="1500" kern="0" dirty="0">
                <a:solidFill>
                  <a:srgbClr val="007DC3"/>
                </a:solidFill>
                <a:latin typeface="Calibri"/>
              </a:endParaRPr>
            </a:p>
          </p:txBody>
        </p:sp>
        <p:sp>
          <p:nvSpPr>
            <p:cNvPr id="30" name="TextBox 29"/>
            <p:cNvSpPr txBox="1"/>
            <p:nvPr/>
          </p:nvSpPr>
          <p:spPr>
            <a:xfrm>
              <a:off x="489211" y="3339353"/>
              <a:ext cx="2297104" cy="16988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DIGITAL ASSET MANGEMENT</a:t>
              </a:r>
            </a:p>
          </p:txBody>
        </p:sp>
      </p:grpSp>
      <p:pic>
        <p:nvPicPr>
          <p:cNvPr id="16403" name="Picture 29"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227138"/>
            <a:ext cx="56086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30" descr="greenTab.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6575" y="1757363"/>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3786199" y="1943100"/>
            <a:ext cx="1474764"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CONFIGURABLE</a:t>
            </a:r>
            <a:endParaRPr lang="ru-RU" kern="0" dirty="0">
              <a:solidFill>
                <a:srgbClr val="FFFFFF"/>
              </a:solidFill>
              <a:latin typeface="Calibri"/>
            </a:endParaRPr>
          </a:p>
          <a:p>
            <a:pPr algn="ctr" fontAlgn="auto">
              <a:spcBef>
                <a:spcPts val="0"/>
              </a:spcBef>
              <a:spcAft>
                <a:spcPts val="0"/>
              </a:spcAft>
              <a:defRPr/>
            </a:pPr>
            <a:r>
              <a:rPr lang="en-US" kern="0" dirty="0">
                <a:solidFill>
                  <a:srgbClr val="FFFFFF"/>
                </a:solidFill>
                <a:latin typeface="Calibri"/>
              </a:rPr>
              <a:t>CLIENTS</a:t>
            </a:r>
          </a:p>
        </p:txBody>
      </p:sp>
      <p:pic>
        <p:nvPicPr>
          <p:cNvPr id="16406" name="Picture 32" descr="blueTab.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72175" y="1747838"/>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6588024" y="1943100"/>
            <a:ext cx="1662315"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ADJUSTABLE/ </a:t>
            </a:r>
          </a:p>
          <a:p>
            <a:pPr algn="ctr" fontAlgn="auto">
              <a:spcBef>
                <a:spcPts val="0"/>
              </a:spcBef>
              <a:spcAft>
                <a:spcPts val="0"/>
              </a:spcAft>
              <a:defRPr/>
            </a:pPr>
            <a:r>
              <a:rPr lang="en-US" kern="0" dirty="0">
                <a:solidFill>
                  <a:srgbClr val="FFFFFF"/>
                </a:solidFill>
                <a:latin typeface="Calibri"/>
              </a:rPr>
              <a:t>PROGRAMMABLE</a:t>
            </a:r>
          </a:p>
        </p:txBody>
      </p:sp>
      <p:sp>
        <p:nvSpPr>
          <p:cNvPr id="36" name="TextBox 35"/>
          <p:cNvSpPr txBox="1"/>
          <p:nvPr/>
        </p:nvSpPr>
        <p:spPr>
          <a:xfrm>
            <a:off x="4181475" y="1354138"/>
            <a:ext cx="3706813" cy="277812"/>
          </a:xfrm>
          <a:prstGeom prst="rect">
            <a:avLst/>
          </a:prstGeom>
          <a:noFill/>
        </p:spPr>
        <p:txBody>
          <a:bodyPr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MOBILE</a:t>
            </a:r>
          </a:p>
        </p:txBody>
      </p:sp>
      <p:sp>
        <p:nvSpPr>
          <p:cNvPr id="37" name="TextBox 36"/>
          <p:cNvSpPr txBox="1"/>
          <p:nvPr/>
        </p:nvSpPr>
        <p:spPr>
          <a:xfrm>
            <a:off x="4814888" y="1606550"/>
            <a:ext cx="2314575" cy="215900"/>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DOCUMENTUM MOBILE</a:t>
            </a:r>
          </a:p>
        </p:txBody>
      </p:sp>
      <p:sp>
        <p:nvSpPr>
          <p:cNvPr id="38" name="Pentagon 37"/>
          <p:cNvSpPr/>
          <p:nvPr/>
        </p:nvSpPr>
        <p:spPr>
          <a:xfrm>
            <a:off x="2994025" y="2970213"/>
            <a:ext cx="425450" cy="884237"/>
          </a:xfrm>
          <a:prstGeom prst="homePlate">
            <a:avLst>
              <a:gd name="adj" fmla="val 68266"/>
            </a:avLst>
          </a:prstGeom>
          <a:solidFill>
            <a:srgbClr val="FFFFFF">
              <a:lumMod val="50000"/>
            </a:srgbClr>
          </a:solidFill>
          <a:ln w="12700" cap="flat" cmpd="sng" algn="ctr">
            <a:solidFill>
              <a:srgbClr val="FFFFFF">
                <a:lumMod val="50000"/>
              </a:srgbClr>
            </a:solidFill>
            <a:prstDash val="solid"/>
          </a:ln>
          <a:effectLst/>
        </p:spPr>
        <p:txBody>
          <a:bodyPr vert="vert270" lIns="182880" anchor="ctr"/>
          <a:lstStyle/>
          <a:p>
            <a:pPr algn="ctr" fontAlgn="auto">
              <a:spcBef>
                <a:spcPts val="0"/>
              </a:spcBef>
              <a:spcAft>
                <a:spcPts val="0"/>
              </a:spcAft>
              <a:defRPr/>
            </a:pPr>
            <a:endParaRPr lang="en-US" sz="1400" kern="0" dirty="0">
              <a:solidFill>
                <a:srgbClr val="FFFFFF"/>
              </a:solidFill>
              <a:latin typeface="MetaNormalLF-Roman"/>
            </a:endParaRPr>
          </a:p>
        </p:txBody>
      </p:sp>
      <p:sp>
        <p:nvSpPr>
          <p:cNvPr id="39" name="Rectangle 38"/>
          <p:cNvSpPr/>
          <p:nvPr/>
        </p:nvSpPr>
        <p:spPr>
          <a:xfrm>
            <a:off x="374650" y="1898650"/>
            <a:ext cx="2600325" cy="2844800"/>
          </a:xfrm>
          <a:prstGeom prst="rect">
            <a:avLst/>
          </a:prstGeom>
          <a:solidFill>
            <a:srgbClr val="FFFFFF">
              <a:alpha val="35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40" name="TextBox 39"/>
          <p:cNvSpPr txBox="1"/>
          <p:nvPr/>
        </p:nvSpPr>
        <p:spPr>
          <a:xfrm>
            <a:off x="2438400" y="5875338"/>
            <a:ext cx="424973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OPTIMIZED FOR THE PRIVATE CLOUD</a:t>
            </a:r>
          </a:p>
        </p:txBody>
      </p:sp>
      <p:grpSp>
        <p:nvGrpSpPr>
          <p:cNvPr id="16413" name="Group 46"/>
          <p:cNvGrpSpPr>
            <a:grpSpLocks/>
          </p:cNvGrpSpPr>
          <p:nvPr/>
        </p:nvGrpSpPr>
        <p:grpSpPr bwMode="auto">
          <a:xfrm>
            <a:off x="762000" y="5487988"/>
            <a:ext cx="1600200" cy="820737"/>
            <a:chOff x="-3581054" y="2017152"/>
            <a:chExt cx="1817774" cy="932602"/>
          </a:xfrm>
        </p:grpSpPr>
        <p:pic>
          <p:nvPicPr>
            <p:cNvPr id="16415" name="Picture 6" descr="\\MV-FS\Projects\EMC\resources\Icons\EMC_icons_070910\finals\pngs\cloud_computing.png"/>
            <p:cNvPicPr>
              <a:picLocks noChangeAspect="1" noChangeArrowheads="1"/>
            </p:cNvPicPr>
            <p:nvPr/>
          </p:nvPicPr>
          <p:blipFill>
            <a:blip r:embed="rId8">
              <a:extLst>
                <a:ext uri="{28A0092B-C50C-407E-A947-70E740481C1C}">
                  <a14:useLocalDpi xmlns:a14="http://schemas.microsoft.com/office/drawing/2010/main" val="0"/>
                </a:ext>
              </a:extLst>
            </a:blip>
            <a:srcRect t="12462" b="38155"/>
            <a:stretch>
              <a:fillRect/>
            </a:stretch>
          </p:blipFill>
          <p:spPr bwMode="gray">
            <a:xfrm>
              <a:off x="-3328235" y="2017152"/>
              <a:ext cx="737857" cy="36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6" descr="\\MV-FS\Projects\EMC\resources\Icons\EMC_icons_070910\finals\pngs\cloud_computing.png"/>
            <p:cNvPicPr>
              <a:picLocks noChangeAspect="1" noChangeArrowheads="1"/>
            </p:cNvPicPr>
            <p:nvPr/>
          </p:nvPicPr>
          <p:blipFill>
            <a:blip r:embed="rId9"/>
            <a:srcRect t="12462" b="38155"/>
            <a:stretch>
              <a:fillRect/>
            </a:stretch>
          </p:blipFill>
          <p:spPr bwMode="gray">
            <a:xfrm>
              <a:off x="-3012999" y="2022563"/>
              <a:ext cx="1249719" cy="616925"/>
            </a:xfrm>
            <a:prstGeom prst="rect">
              <a:avLst/>
            </a:prstGeom>
            <a:noFill/>
            <a:ln>
              <a:noFill/>
            </a:ln>
            <a:effectLst>
              <a:outerShdw blurRad="50800" dist="38100" dir="2700000" algn="tl" rotWithShape="0">
                <a:prstClr val="black">
                  <a:alpha val="40000"/>
                </a:prstClr>
              </a:outerShdw>
            </a:effectLst>
            <a:extLst/>
          </p:spPr>
        </p:pic>
        <p:pic>
          <p:nvPicPr>
            <p:cNvPr id="44" name="Picture 6" descr="\\MV-FS\Projects\EMC\resources\Icons\EMC_icons_070910\finals\pngs\cloud_computing.png"/>
            <p:cNvPicPr>
              <a:picLocks noChangeAspect="1" noChangeArrowheads="1"/>
            </p:cNvPicPr>
            <p:nvPr/>
          </p:nvPicPr>
          <p:blipFill>
            <a:blip r:embed="rId10"/>
            <a:srcRect t="12462" b="38155"/>
            <a:stretch>
              <a:fillRect/>
            </a:stretch>
          </p:blipFill>
          <p:spPr bwMode="gray">
            <a:xfrm>
              <a:off x="-3581054" y="2112757"/>
              <a:ext cx="1695146" cy="836997"/>
            </a:xfrm>
            <a:prstGeom prst="rect">
              <a:avLst/>
            </a:prstGeom>
            <a:noFill/>
            <a:ln>
              <a:noFill/>
            </a:ln>
            <a:effectLst>
              <a:outerShdw blurRad="50800" dist="38100" dir="2700000" algn="tl" rotWithShape="0">
                <a:prstClr val="black">
                  <a:alpha val="40000"/>
                </a:prstClr>
              </a:outerShdw>
            </a:effectLst>
            <a:extLst/>
          </p:spPr>
        </p:pic>
      </p:grpSp>
      <p:sp>
        <p:nvSpPr>
          <p:cNvPr id="16414" name="Rectangle 2"/>
          <p:cNvSpPr txBox="1">
            <a:spLocks noChangeArrowheads="1"/>
          </p:cNvSpPr>
          <p:nvPr/>
        </p:nvSpPr>
        <p:spPr bwMode="auto">
          <a:xfrm>
            <a:off x="1095375" y="43735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sz="2400" b="1" dirty="0">
                <a:solidFill>
                  <a:srgbClr val="FF9900"/>
                </a:solidFill>
                <a:latin typeface="Tahoma" panose="020B0604030504040204" pitchFamily="34" charset="0"/>
              </a:rPr>
              <a:t>Current version of the platform </a:t>
            </a:r>
            <a:r>
              <a:rPr lang="en-US" altLang="bg-BG" sz="2400" b="1" dirty="0">
                <a:solidFill>
                  <a:srgbClr val="FF9900"/>
                </a:solidFill>
                <a:latin typeface="Tahoma" panose="020B0604030504040204" pitchFamily="34" charset="0"/>
              </a:rPr>
              <a:t>Documentum </a:t>
            </a:r>
            <a:r>
              <a:rPr lang="en-GB" altLang="bg-BG" sz="2400" b="1" dirty="0">
                <a:solidFill>
                  <a:srgbClr val="FF9900"/>
                </a:solidFill>
                <a:latin typeface="Tahoma" panose="020B0604030504040204" pitchFamily="34" charset="0"/>
              </a:rPr>
              <a:t>7</a:t>
            </a:r>
            <a:endParaRPr lang="bg-BG" altLang="bg-BG" sz="2400" b="1" dirty="0">
              <a:solidFill>
                <a:srgbClr val="FF9900"/>
              </a:solidFill>
              <a:latin typeface="Tahoma" panose="020B0604030504040204" pitchFamily="34" charset="0"/>
            </a:endParaRPr>
          </a:p>
        </p:txBody>
      </p:sp>
      <p:pic>
        <p:nvPicPr>
          <p:cNvPr id="45" name="Picture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46"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47" name="Content Placeholder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48"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18</a:t>
            </a:fld>
            <a:endParaRPr lang="bg-BG" sz="1200" dirty="0">
              <a:solidFill>
                <a:schemeClr val="bg1"/>
              </a:solidFill>
            </a:endParaRPr>
          </a:p>
        </p:txBody>
      </p:sp>
    </p:spTree>
    <p:extLst>
      <p:ext uri="{BB962C8B-B14F-4D97-AF65-F5344CB8AC3E}">
        <p14:creationId xmlns:p14="http://schemas.microsoft.com/office/powerpoint/2010/main" val="1176447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304800" y="628650"/>
            <a:ext cx="8229600" cy="922337"/>
          </a:xfrm>
        </p:spPr>
        <p:txBody>
          <a:bodyPr>
            <a:normAutofit/>
          </a:bodyPr>
          <a:lstStyle/>
          <a:p>
            <a:pPr algn="l"/>
            <a:r>
              <a:rPr lang="en-US" altLang="en-US" sz="2800" b="1" cap="none" dirty="0">
                <a:solidFill>
                  <a:srgbClr val="7F7F7F"/>
                </a:solidFill>
              </a:rPr>
              <a:t>AVAILABLE RESOURCE</a:t>
            </a:r>
            <a:br>
              <a:rPr lang="en-GB" altLang="en-US" sz="2500" cap="none" dirty="0">
                <a:solidFill>
                  <a:srgbClr val="7F7F7F"/>
                </a:solidFill>
              </a:rPr>
            </a:br>
            <a:r>
              <a:rPr lang="en-GB" altLang="en-US" sz="2500" cap="none" dirty="0">
                <a:solidFill>
                  <a:srgbClr val="7F7F7F"/>
                </a:solidFill>
              </a:rPr>
              <a:t>FOR IMPLEMENTING DOCUMENTUM </a:t>
            </a:r>
            <a:endParaRPr lang="bg-BG" altLang="en-US" sz="2500" cap="none" dirty="0">
              <a:solidFill>
                <a:srgbClr val="7F7F7F"/>
              </a:solidFill>
            </a:endParaRPr>
          </a:p>
        </p:txBody>
      </p:sp>
      <p:sp>
        <p:nvSpPr>
          <p:cNvPr id="3" name="Контейнер за съдържание 2"/>
          <p:cNvSpPr>
            <a:spLocks noGrp="1"/>
          </p:cNvSpPr>
          <p:nvPr>
            <p:ph idx="1"/>
          </p:nvPr>
        </p:nvSpPr>
        <p:spPr>
          <a:xfrm>
            <a:off x="304800" y="1524000"/>
            <a:ext cx="8229600" cy="1871663"/>
          </a:xfrm>
        </p:spPr>
        <p:txBody>
          <a:bodyPr>
            <a:normAutofit/>
          </a:bodyPr>
          <a:lstStyle/>
          <a:p>
            <a:pPr marL="0" indent="0">
              <a:lnSpc>
                <a:spcPct val="80000"/>
              </a:lnSpc>
              <a:spcAft>
                <a:spcPts val="600"/>
              </a:spcAft>
              <a:buNone/>
            </a:pPr>
            <a:r>
              <a:rPr lang="en-US" altLang="en-US" sz="2000" b="1" dirty="0">
                <a:solidFill>
                  <a:srgbClr val="FF9900"/>
                </a:solidFill>
              </a:rPr>
              <a:t>COMPANY “BUSINESS MANAGEMENT SYSTEMS”</a:t>
            </a:r>
            <a:r>
              <a:rPr lang="en-US" altLang="en-US" sz="2800" b="1" dirty="0">
                <a:solidFill>
                  <a:srgbClr val="FF9900"/>
                </a:solidFill>
              </a:rPr>
              <a:t> </a:t>
            </a:r>
            <a:r>
              <a:rPr lang="en-US" altLang="en-US" sz="1800" dirty="0">
                <a:solidFill>
                  <a:srgbClr val="7F7F7F"/>
                </a:solidFill>
              </a:rPr>
              <a:t>HAS HIGHLY QUALIFIED TEAM OF SPECIALISTS WITH EXPIRIENCE IN IMPLEMENTATION AND SUPPORT OF </a:t>
            </a:r>
            <a:r>
              <a:rPr lang="en-US" altLang="en-US" sz="1800" b="1" dirty="0">
                <a:solidFill>
                  <a:srgbClr val="7F7F7F"/>
                </a:solidFill>
              </a:rPr>
              <a:t>DOCUMENTUM</a:t>
            </a:r>
            <a:r>
              <a:rPr lang="en-US" altLang="en-US" sz="1800" dirty="0">
                <a:solidFill>
                  <a:srgbClr val="7F7F7F"/>
                </a:solidFill>
              </a:rPr>
              <a:t> SOLUTIONS.</a:t>
            </a:r>
          </a:p>
          <a:p>
            <a:pPr marL="0" indent="0">
              <a:lnSpc>
                <a:spcPct val="80000"/>
              </a:lnSpc>
              <a:spcAft>
                <a:spcPts val="600"/>
              </a:spcAft>
              <a:buFont typeface="Arial" panose="020B0604020202020204" pitchFamily="34" charset="0"/>
              <a:buNone/>
            </a:pPr>
            <a:r>
              <a:rPr lang="en-US" altLang="en-US" sz="1800" cap="none" dirty="0">
                <a:solidFill>
                  <a:srgbClr val="7F7F7F"/>
                </a:solidFill>
              </a:rPr>
              <a:t>THE TEAM HAS IMPLEMENTED STANDARD AND SPECIFIC PROJECTS INCLUDING SAP ERP INTEGRATION.</a:t>
            </a:r>
          </a:p>
          <a:p>
            <a:pPr marL="0" indent="0">
              <a:lnSpc>
                <a:spcPct val="80000"/>
              </a:lnSpc>
              <a:spcAft>
                <a:spcPts val="600"/>
              </a:spcAft>
              <a:buFont typeface="Arial" panose="020B0604020202020204" pitchFamily="34" charset="0"/>
              <a:buNone/>
            </a:pPr>
            <a:endParaRPr lang="bg-BG" altLang="en-US" sz="1800" cap="none" dirty="0">
              <a:solidFill>
                <a:srgbClr val="7F7F7F"/>
              </a:solidFill>
            </a:endParaRPr>
          </a:p>
          <a:p>
            <a:pPr marL="0" indent="0"/>
            <a:endParaRPr lang="en-US" altLang="en-US" cap="none" dirty="0">
              <a:solidFill>
                <a:srgbClr val="7F7F7F"/>
              </a:solidFill>
            </a:endParaRPr>
          </a:p>
          <a:p>
            <a:pPr marL="0" indent="0"/>
            <a:endParaRPr lang="bg-BG" altLang="en-US" cap="none" dirty="0">
              <a:solidFill>
                <a:srgbClr val="7F7F7F"/>
              </a:solidFill>
            </a:endParaRPr>
          </a:p>
        </p:txBody>
      </p:sp>
      <p:pic>
        <p:nvPicPr>
          <p:cNvPr id="5" name="Picture 4" descr="Team.jpg"/>
          <p:cNvPicPr>
            <a:picLocks noChangeAspect="1"/>
          </p:cNvPicPr>
          <p:nvPr/>
        </p:nvPicPr>
        <p:blipFill>
          <a:blip r:embed="rId3">
            <a:grayscl/>
            <a:lum contrast="-19000"/>
          </a:blip>
          <a:srcRect/>
          <a:stretch>
            <a:fillRect/>
          </a:stretch>
        </p:blipFill>
        <p:spPr bwMode="auto">
          <a:xfrm>
            <a:off x="3044105" y="3034783"/>
            <a:ext cx="5939967" cy="3011790"/>
          </a:xfrm>
          <a:prstGeom prst="rect">
            <a:avLst/>
          </a:prstGeom>
          <a:noFill/>
          <a:ln w="3175">
            <a:solidFill>
              <a:schemeClr val="bg1">
                <a:lumMod val="50000"/>
              </a:schemeClr>
            </a:solidFill>
            <a:miter lim="800000"/>
            <a:headEnd/>
            <a:tailEnd/>
          </a:ln>
          <a:effectLst>
            <a:softEdge rad="31750"/>
          </a:effectLst>
          <a:extLst/>
        </p:spPr>
      </p:pic>
      <p:sp>
        <p:nvSpPr>
          <p:cNvPr id="6" name="TextBox 5"/>
          <p:cNvSpPr txBox="1">
            <a:spLocks noChangeArrowheads="1"/>
          </p:cNvSpPr>
          <p:nvPr/>
        </p:nvSpPr>
        <p:spPr bwMode="auto">
          <a:xfrm>
            <a:off x="3039047" y="3161829"/>
            <a:ext cx="5198791" cy="2677656"/>
          </a:xfrm>
          <a:prstGeom prst="rect">
            <a:avLst/>
          </a:prstGeom>
          <a:noFill/>
          <a:ln>
            <a:noFill/>
          </a:ln>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00" b="1" dirty="0">
                <a:ln>
                  <a:solidFill>
                    <a:schemeClr val="bg1"/>
                  </a:solidFill>
                </a:ln>
                <a:solidFill>
                  <a:schemeClr val="accent6"/>
                </a:solidFill>
              </a:rPr>
              <a:t>CERTIFIED DOCUMENTUM CONSULTANTS:</a:t>
            </a:r>
          </a:p>
          <a:p>
            <a:endParaRPr lang="bg-BG" altLang="en-US" sz="1600" b="1" dirty="0">
              <a:ln>
                <a:solidFill>
                  <a:schemeClr val="bg1"/>
                </a:solidFill>
              </a:ln>
              <a:solidFill>
                <a:schemeClr val="accent6"/>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DEVELOPMENT CONSULTANTS</a:t>
            </a:r>
            <a:endParaRPr lang="bg-BG" altLang="en-US" sz="1200" dirty="0">
              <a:solidFill>
                <a:schemeClr val="bg1"/>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3 </a:t>
            </a:r>
            <a:r>
              <a:rPr lang="en-US" altLang="en-US" sz="1200" dirty="0">
                <a:solidFill>
                  <a:schemeClr val="bg1"/>
                </a:solidFill>
              </a:rPr>
              <a:t>ADMINISTRATION CONSULTANTS</a:t>
            </a:r>
          </a:p>
          <a:p>
            <a:pPr lvl="1">
              <a:buFont typeface="Wingdings" panose="05000000000000000000" pitchFamily="2" charset="2"/>
              <a:buChar char="q"/>
            </a:pPr>
            <a:endParaRPr lang="bg-BG" altLang="en-US" sz="1200" dirty="0">
              <a:solidFill>
                <a:schemeClr val="bg1"/>
              </a:solidFill>
            </a:endParaRPr>
          </a:p>
          <a:p>
            <a:r>
              <a:rPr lang="en-US" altLang="en-US" sz="1600" b="1" dirty="0">
                <a:ln>
                  <a:solidFill>
                    <a:schemeClr val="bg1"/>
                  </a:solidFill>
                </a:ln>
                <a:solidFill>
                  <a:schemeClr val="accent6"/>
                </a:solidFill>
              </a:rPr>
              <a:t>CONSULTANTS BY AREA:</a:t>
            </a:r>
          </a:p>
          <a:p>
            <a:pPr lvl="1"/>
            <a:endParaRPr lang="en-US" altLang="en-US" sz="1200" b="1" dirty="0">
              <a:ln>
                <a:solidFill>
                  <a:schemeClr val="bg1"/>
                </a:solidFill>
              </a:ln>
              <a:solidFill>
                <a:schemeClr val="accent6"/>
              </a:solidFill>
            </a:endParaRP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3 </a:t>
            </a:r>
            <a:r>
              <a:rPr lang="en-US" altLang="en-US" sz="1200" dirty="0">
                <a:solidFill>
                  <a:schemeClr val="bg1"/>
                </a:solidFill>
              </a:rPr>
              <a:t>CONSULTANTS FOR </a:t>
            </a:r>
            <a:r>
              <a:rPr lang="en-GB" altLang="en-US" sz="1200" dirty="0">
                <a:solidFill>
                  <a:schemeClr val="bg1"/>
                </a:solidFill>
              </a:rPr>
              <a:t>SUPPORT &amp; ADMINISTRATION</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CONSULTANTS FOR</a:t>
            </a:r>
            <a:r>
              <a:rPr lang="bg-BG" altLang="en-US" sz="1200" dirty="0">
                <a:solidFill>
                  <a:schemeClr val="bg1"/>
                </a:solidFill>
              </a:rPr>
              <a:t> </a:t>
            </a:r>
            <a:r>
              <a:rPr lang="en-GB" altLang="en-US" sz="1200" dirty="0">
                <a:solidFill>
                  <a:schemeClr val="bg1"/>
                </a:solidFill>
              </a:rPr>
              <a:t>SOFTWARE ARCHITECTURES</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1 </a:t>
            </a:r>
            <a:r>
              <a:rPr lang="en-US" altLang="en-US" sz="1200" dirty="0">
                <a:solidFill>
                  <a:schemeClr val="bg1"/>
                </a:solidFill>
              </a:rPr>
              <a:t>CONSULTANT FOR BUSINESS MODELLING</a:t>
            </a: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1 </a:t>
            </a:r>
            <a:r>
              <a:rPr lang="en-US" altLang="en-US" sz="1200" dirty="0">
                <a:solidFill>
                  <a:schemeClr val="bg1"/>
                </a:solidFill>
              </a:rPr>
              <a:t>CONSULTANT FOR SAP ABAP (INTEGRATION</a:t>
            </a:r>
            <a:r>
              <a:rPr lang="bg-BG" altLang="en-US" sz="1200" dirty="0">
                <a:solidFill>
                  <a:schemeClr val="bg1"/>
                </a:solidFill>
              </a:rPr>
              <a:t>)</a:t>
            </a:r>
            <a:endParaRPr lang="en-GB" altLang="en-US" sz="1200" dirty="0">
              <a:solidFill>
                <a:schemeClr val="bg1"/>
              </a:solidFill>
            </a:endParaRPr>
          </a:p>
          <a:p>
            <a:pPr lvl="1">
              <a:buFont typeface="Wingdings" panose="05000000000000000000" pitchFamily="2" charset="2"/>
              <a:buChar char="q"/>
            </a:pPr>
            <a:r>
              <a:rPr lang="en-GB" altLang="en-US" sz="1200" dirty="0">
                <a:solidFill>
                  <a:schemeClr val="bg1"/>
                </a:solidFill>
              </a:rPr>
              <a:t>   </a:t>
            </a:r>
            <a:r>
              <a:rPr lang="ru-RU" altLang="en-US" sz="1200" dirty="0">
                <a:solidFill>
                  <a:schemeClr val="bg1"/>
                </a:solidFill>
              </a:rPr>
              <a:t>2 </a:t>
            </a:r>
            <a:r>
              <a:rPr lang="en-US" altLang="en-US" sz="1200" dirty="0">
                <a:solidFill>
                  <a:schemeClr val="bg1"/>
                </a:solidFill>
              </a:rPr>
              <a:t>CONSULTANTS FOR D</a:t>
            </a:r>
            <a:r>
              <a:rPr lang="bg-BG" altLang="en-US" sz="1200" dirty="0">
                <a:solidFill>
                  <a:schemeClr val="bg1"/>
                </a:solidFill>
              </a:rPr>
              <a:t>В</a:t>
            </a:r>
            <a:r>
              <a:rPr lang="en-US" altLang="en-US" sz="1200" dirty="0">
                <a:solidFill>
                  <a:schemeClr val="bg1"/>
                </a:solidFill>
              </a:rPr>
              <a:t> ADMINISTRATION</a:t>
            </a:r>
            <a:r>
              <a:rPr lang="bg-BG" altLang="en-US" sz="1200" dirty="0">
                <a:solidFill>
                  <a:schemeClr val="bg1"/>
                </a:solidFill>
              </a:rPr>
              <a:t> </a:t>
            </a:r>
            <a:r>
              <a:rPr lang="bg-BG" altLang="en-US" sz="1100" dirty="0">
                <a:solidFill>
                  <a:schemeClr val="bg1"/>
                </a:solidFill>
              </a:rPr>
              <a:t>(О</a:t>
            </a:r>
            <a:r>
              <a:rPr lang="en-GB" altLang="en-US" sz="1100" dirty="0">
                <a:solidFill>
                  <a:schemeClr val="bg1"/>
                </a:solidFill>
              </a:rPr>
              <a:t>RACLE)</a:t>
            </a:r>
            <a:endParaRPr lang="en-US" altLang="en-US" sz="1400" dirty="0">
              <a:solidFill>
                <a:schemeClr val="bg1"/>
              </a:solidFill>
            </a:endParaRPr>
          </a:p>
          <a:p>
            <a:pPr lvl="1"/>
            <a:endParaRPr lang="en-US" altLang="en-US" sz="1200" dirty="0">
              <a:solidFill>
                <a:schemeClr val="bg1"/>
              </a:solidFill>
            </a:endParaRPr>
          </a:p>
        </p:txBody>
      </p:sp>
      <p:sp>
        <p:nvSpPr>
          <p:cNvPr id="327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25C57F2-7B63-4890-BF63-3B05CBE54EBC}" type="slidenum">
              <a:rPr lang="bg-BG" altLang="en-US">
                <a:solidFill>
                  <a:prstClr val="white"/>
                </a:solidFill>
              </a:rPr>
              <a:pPr/>
              <a:t>19</a:t>
            </a:fld>
            <a:endParaRPr lang="bg-BG" altLang="en-US">
              <a:solidFill>
                <a:prstClr val="white"/>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590" y="4531474"/>
            <a:ext cx="1378457" cy="796338"/>
          </a:xfrm>
          <a:prstGeom prst="rect">
            <a:avLst/>
          </a:prstGeom>
        </p:spPr>
      </p:pic>
      <p:pic>
        <p:nvPicPr>
          <p:cNvPr id="15" name="Picture 9" descr="EMC_proven_expe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114" y="3034783"/>
            <a:ext cx="929886" cy="1443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535" y="2919230"/>
            <a:ext cx="1316665" cy="82364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905" y="3652045"/>
            <a:ext cx="1427472" cy="95164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00" y="4670710"/>
            <a:ext cx="865455" cy="593361"/>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850" y="5445209"/>
            <a:ext cx="2292508" cy="573127"/>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9"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20" name="Content Placeholder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1"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19</a:t>
            </a:fld>
            <a:endParaRPr lang="bg-BG" sz="1200" dirty="0">
              <a:solidFill>
                <a:schemeClr val="bg1"/>
              </a:solidFill>
            </a:endParaRPr>
          </a:p>
        </p:txBody>
      </p:sp>
    </p:spTree>
    <p:extLst>
      <p:ext uri="{BB962C8B-B14F-4D97-AF65-F5344CB8AC3E}">
        <p14:creationId xmlns:p14="http://schemas.microsoft.com/office/powerpoint/2010/main" val="400730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6AC5A306-B332-4F17-AA20-39E9172B22F7}"/>
              </a:ext>
            </a:extLst>
          </p:cNvPr>
          <p:cNvPicPr>
            <a:picLocks noChangeAspect="1"/>
          </p:cNvPicPr>
          <p:nvPr/>
        </p:nvPicPr>
        <p:blipFill>
          <a:blip r:embed="rId4"/>
          <a:stretch>
            <a:fillRect/>
          </a:stretch>
        </p:blipFill>
        <p:spPr>
          <a:xfrm>
            <a:off x="0" y="438686"/>
            <a:ext cx="9144000" cy="59806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30162"/>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ea typeface="Verdana" panose="020B0604030504040204" pitchFamily="34" charset="0"/>
                <a:cs typeface="Verdana" panose="020B0604030504040204" pitchFamily="34" charset="0"/>
              </a:rPr>
              <a:t>Защо </a:t>
            </a:r>
            <a:r>
              <a:rPr lang="en-US" sz="2800" cap="small" spc="150" dirty="0">
                <a:ea typeface="Verdana" panose="020B0604030504040204" pitchFamily="34" charset="0"/>
                <a:cs typeface="Verdana" panose="020B0604030504040204" pitchFamily="34" charset="0"/>
              </a:rPr>
              <a:t>WordPress?</a:t>
            </a: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2</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Подзаглавие 2"/>
          <p:cNvSpPr>
            <a:spLocks/>
          </p:cNvSpPr>
          <p:nvPr/>
        </p:nvSpPr>
        <p:spPr bwMode="auto">
          <a:xfrm>
            <a:off x="2895600" y="1600200"/>
            <a:ext cx="3276599" cy="504825"/>
          </a:xfrm>
          <a:prstGeom prst="rect">
            <a:avLst/>
          </a:prstGeom>
          <a:noFill/>
          <a:ln w="9525">
            <a:noFill/>
            <a:miter lim="800000"/>
            <a:headEnd/>
            <a:tailEnd/>
          </a:ln>
        </p:spPr>
        <p:txBody>
          <a:bodyPr/>
          <a:lstStyle/>
          <a:p>
            <a:pPr algn="just">
              <a:spcBef>
                <a:spcPct val="20000"/>
              </a:spcBef>
              <a:buFont typeface="Arial" charset="0"/>
              <a:buNone/>
            </a:pPr>
            <a:r>
              <a:rPr lang="bg-BG" sz="3200" dirty="0">
                <a:latin typeface="Verdana" panose="020B0604030504040204" pitchFamily="34" charset="0"/>
                <a:ea typeface="Verdana" panose="020B0604030504040204" pitchFamily="34" charset="0"/>
                <a:cs typeface="Verdana" panose="020B0604030504040204" pitchFamily="34" charset="0"/>
              </a:rPr>
              <a:t>Какво целим?</a:t>
            </a:r>
          </a:p>
        </p:txBody>
      </p:sp>
      <p:sp>
        <p:nvSpPr>
          <p:cNvPr id="13" name="Подзаглавие 2"/>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latin typeface="Verdana" panose="020B0604030504040204" pitchFamily="34" charset="0"/>
                <a:ea typeface="Verdana" panose="020B0604030504040204" pitchFamily="34" charset="0"/>
                <a:cs typeface="Verdana" panose="020B0604030504040204" pitchFamily="34" charset="0"/>
              </a:rPr>
              <a:t>Self-Hosted </a:t>
            </a:r>
            <a:r>
              <a:rPr lang="bg-BG" sz="2200" dirty="0">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latin typeface="Verdana" panose="020B0604030504040204" pitchFamily="34" charset="0"/>
                <a:ea typeface="Verdana" panose="020B0604030504040204" pitchFamily="34" charset="0"/>
                <a:cs typeface="Verdana" panose="020B0604030504040204" pitchFamily="34" charset="0"/>
              </a:rPr>
              <a:t>Open-Source </a:t>
            </a:r>
            <a:r>
              <a:rPr lang="bg-BG" sz="2200" dirty="0">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latin typeface="Verdana" panose="020B0604030504040204" pitchFamily="34" charset="0"/>
                <a:ea typeface="Verdana" panose="020B0604030504040204" pitchFamily="34" charset="0"/>
                <a:cs typeface="Verdana" panose="020B0604030504040204" pitchFamily="34" charset="0"/>
              </a:rPr>
              <a:t>GPL.</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latin typeface="Verdana" panose="020B0604030504040204" pitchFamily="34" charset="0"/>
                <a:ea typeface="Verdana" panose="020B0604030504040204" pitchFamily="34" charset="0"/>
                <a:cs typeface="Verdana" panose="020B0604030504040204" pitchFamily="34" charset="0"/>
              </a:rPr>
              <a:t>MySQL </a:t>
            </a:r>
            <a:r>
              <a:rPr lang="bg-BG" sz="2200" dirty="0">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latin typeface="Verdana" panose="020B0604030504040204" pitchFamily="34" charset="0"/>
                <a:ea typeface="Verdana" panose="020B0604030504040204" pitchFamily="34" charset="0"/>
                <a:cs typeface="Verdana" panose="020B0604030504040204" pitchFamily="34" charset="0"/>
              </a:rPr>
              <a:t>PHP</a:t>
            </a:r>
            <a:r>
              <a:rPr lang="bg-BG" sz="2200" dirty="0">
                <a:latin typeface="Verdana" panose="020B0604030504040204" pitchFamily="34" charset="0"/>
                <a:ea typeface="Verdana" panose="020B0604030504040204" pitchFamily="34" charset="0"/>
                <a:cs typeface="Verdana" panose="020B0604030504040204" pitchFamily="34" charset="0"/>
              </a:rPr>
              <a:t>.</a:t>
            </a:r>
          </a:p>
        </p:txBody>
      </p:sp>
      <p:sp>
        <p:nvSpPr>
          <p:cNvPr id="12" name="Подзаглавие 2">
            <a:extLst>
              <a:ext uri="{FF2B5EF4-FFF2-40B4-BE49-F238E27FC236}">
                <a16:creationId xmlns:a16="http://schemas.microsoft.com/office/drawing/2014/main" id="{F636CD41-13D7-4997-87BA-280751F6B0B1}"/>
              </a:ext>
            </a:extLst>
          </p:cNvPr>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Self-Hosted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Open-Source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GPL.</a:t>
            </a:r>
            <a:endPar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MySQL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PHP</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a:t>
            </a:r>
          </a:p>
        </p:txBody>
      </p:sp>
      <p:sp>
        <p:nvSpPr>
          <p:cNvPr id="14" name="Title 1">
            <a:extLst>
              <a:ext uri="{FF2B5EF4-FFF2-40B4-BE49-F238E27FC236}">
                <a16:creationId xmlns:a16="http://schemas.microsoft.com/office/drawing/2014/main" id="{C99DBEA5-D9EA-4C00-957F-3FA1FC8121BA}"/>
              </a:ext>
            </a:extLst>
          </p:cNvPr>
          <p:cNvSpPr txBox="1">
            <a:spLocks/>
          </p:cNvSpPr>
          <p:nvPr/>
        </p:nvSpPr>
        <p:spPr>
          <a:xfrm>
            <a:off x="304800" y="-30162"/>
            <a:ext cx="7467600" cy="5635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rgbClr val="FF3300"/>
                </a:solidFill>
                <a:ea typeface="Verdana" panose="020B0604030504040204" pitchFamily="34" charset="0"/>
                <a:cs typeface="Verdana" panose="020B0604030504040204" pitchFamily="34" charset="0"/>
              </a:rPr>
              <a:t>   </a:t>
            </a:r>
            <a:r>
              <a:rPr lang="bg-BG" sz="2800" cap="small" spc="150" dirty="0">
                <a:solidFill>
                  <a:srgbClr val="0000FF"/>
                </a:solidFill>
                <a:ea typeface="Verdana" panose="020B0604030504040204" pitchFamily="34" charset="0"/>
                <a:cs typeface="Verdana" panose="020B0604030504040204" pitchFamily="34" charset="0"/>
              </a:rPr>
              <a:t>Защо </a:t>
            </a:r>
            <a:r>
              <a:rPr lang="en-US" sz="2800" cap="small" spc="150" dirty="0">
                <a:solidFill>
                  <a:srgbClr val="0000FF"/>
                </a:solidFill>
                <a:ea typeface="Verdana" panose="020B0604030504040204" pitchFamily="34" charset="0"/>
                <a:cs typeface="Verdana" panose="020B0604030504040204" pitchFamily="34" charset="0"/>
              </a:rPr>
              <a:t>WordPress?</a:t>
            </a:r>
          </a:p>
        </p:txBody>
      </p:sp>
    </p:spTree>
    <p:extLst>
      <p:ext uri="{BB962C8B-B14F-4D97-AF65-F5344CB8AC3E}">
        <p14:creationId xmlns:p14="http://schemas.microsoft.com/office/powerpoint/2010/main" val="354611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08562"/>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554921" y="749300"/>
            <a:ext cx="8153400" cy="1371600"/>
          </a:xfrm>
        </p:spPr>
        <p:txBody>
          <a:bodyPr>
            <a:normAutofit/>
          </a:bodyPr>
          <a:lstStyle/>
          <a:p>
            <a:pPr>
              <a:spcBef>
                <a:spcPct val="20000"/>
              </a:spcBef>
            </a:pPr>
            <a:r>
              <a:rPr lang="en-US" sz="3600" kern="1900" dirty="0">
                <a:latin typeface="Verdana" panose="020B0604030504040204" pitchFamily="34" charset="0"/>
                <a:ea typeface="Verdana" panose="020B0604030504040204" pitchFamily="34" charset="0"/>
                <a:cs typeface="Verdana" panose="020B0604030504040204" pitchFamily="34" charset="0"/>
              </a:rPr>
              <a:t>Thank you for your attention</a:t>
            </a:r>
            <a:r>
              <a:rPr lang="bg-BG" sz="3600" kern="1900" dirty="0">
                <a:latin typeface="Verdana" panose="020B0604030504040204" pitchFamily="34" charset="0"/>
                <a:ea typeface="Verdana" panose="020B0604030504040204" pitchFamily="34" charset="0"/>
                <a:cs typeface="Verdana" panose="020B0604030504040204" pitchFamily="34" charset="0"/>
              </a:rPr>
              <a:t>!</a:t>
            </a:r>
            <a:endParaRPr lang="bg-BG" sz="3600" b="1" kern="1900" dirty="0">
              <a:latin typeface="Verdana" panose="020B0604030504040204" pitchFamily="34" charset="0"/>
              <a:ea typeface="Verdana" panose="020B0604030504040204" pitchFamily="34" charset="0"/>
              <a:cs typeface="Verdana" panose="020B0604030504040204" pitchFamily="34" charset="0"/>
            </a:endParaRPr>
          </a:p>
        </p:txBody>
      </p:sp>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rPr>
              <a:t>Business Management Systems Ltd.</a:t>
            </a:r>
          </a:p>
        </p:txBody>
      </p:sp>
      <p:pic>
        <p:nvPicPr>
          <p:cNvPr id="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5" y="6096000"/>
            <a:ext cx="9244192" cy="762000"/>
          </a:xfrm>
          <a:prstGeom prst="rect">
            <a:avLst/>
          </a:prstGeom>
        </p:spPr>
      </p:pic>
      <p:sp>
        <p:nvSpPr>
          <p:cNvPr id="7" name="Date Placeholder 3"/>
          <p:cNvSpPr>
            <a:spLocks noGrp="1"/>
          </p:cNvSpPr>
          <p:nvPr>
            <p:ph type="dt" sz="half" idx="10"/>
          </p:nvPr>
        </p:nvSpPr>
        <p:spPr>
          <a:xfrm>
            <a:off x="7086600" y="6400800"/>
            <a:ext cx="1905000" cy="365125"/>
          </a:xfrm>
        </p:spPr>
        <p:txBody>
          <a:bodyPr/>
          <a:lstStyle/>
          <a:p>
            <a:r>
              <a:rPr lang="en-US" b="1" dirty="0" err="1">
                <a:solidFill>
                  <a:schemeClr val="bg1"/>
                </a:solidFill>
                <a:latin typeface="Verdana" panose="020B0604030504040204" pitchFamily="34" charset="0"/>
                <a:ea typeface="Verdana" panose="020B0604030504040204" pitchFamily="34" charset="0"/>
                <a:cs typeface="Verdana" panose="020B0604030504040204" pitchFamily="34" charset="0"/>
              </a:rPr>
              <a:t>Burgas</a:t>
            </a:r>
            <a:r>
              <a:rPr lang="bg-BG" b="1" dirty="0">
                <a:solidFill>
                  <a:schemeClr val="bg1"/>
                </a:solidFill>
                <a:latin typeface="Verdana" panose="020B0604030504040204" pitchFamily="34" charset="0"/>
                <a:ea typeface="Verdana" panose="020B0604030504040204" pitchFamily="34" charset="0"/>
                <a:cs typeface="Verdana" panose="020B0604030504040204" pitchFamily="34" charset="0"/>
              </a:rPr>
              <a:t> </a:t>
            </a:r>
            <a:fld id="{9FBEA368-4B20-4CEF-BF57-BE506F7EB19A}" type="datetime1">
              <a:rPr lang="bg-BG" b="1" smtClean="0">
                <a:solidFill>
                  <a:schemeClr val="bg1"/>
                </a:solidFill>
                <a:latin typeface="Verdana" panose="020B0604030504040204" pitchFamily="34" charset="0"/>
                <a:ea typeface="Verdana" panose="020B0604030504040204" pitchFamily="34" charset="0"/>
                <a:cs typeface="Verdana" panose="020B0604030504040204" pitchFamily="34" charset="0"/>
              </a:rPr>
              <a:t>14.1.2019 г.</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itle 1"/>
          <p:cNvSpPr txBox="1">
            <a:spLocks/>
          </p:cNvSpPr>
          <p:nvPr/>
        </p:nvSpPr>
        <p:spPr>
          <a:xfrm>
            <a:off x="533400" y="1143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Business Management Systems Ltd.</a:t>
            </a:r>
          </a:p>
        </p:txBody>
      </p:sp>
      <p:sp>
        <p:nvSpPr>
          <p:cNvPr id="3" name="TextBox 2"/>
          <p:cNvSpPr txBox="1"/>
          <p:nvPr/>
        </p:nvSpPr>
        <p:spPr>
          <a:xfrm>
            <a:off x="752066" y="4547275"/>
            <a:ext cx="4861844" cy="1569660"/>
          </a:xfrm>
          <a:prstGeom prst="rect">
            <a:avLst/>
          </a:prstGeom>
          <a:noFill/>
        </p:spPr>
        <p:txBody>
          <a:bodyPr wrap="none" rtlCol="0">
            <a:spAutoFit/>
          </a:bodyPr>
          <a:lstStyle/>
          <a:p>
            <a:r>
              <a:rPr lang="en-US" sz="1600" dirty="0"/>
              <a:t>Bulgaria Office:</a:t>
            </a:r>
          </a:p>
          <a:p>
            <a:r>
              <a:rPr lang="en-US" sz="1600" dirty="0"/>
              <a:t>Address: 	Production Site of Lukoil </a:t>
            </a:r>
            <a:r>
              <a:rPr lang="en-US" sz="1600" dirty="0" err="1"/>
              <a:t>Neftohim</a:t>
            </a:r>
            <a:r>
              <a:rPr lang="en-US" sz="1600" dirty="0"/>
              <a:t> </a:t>
            </a:r>
            <a:r>
              <a:rPr lang="en-US" sz="1600" dirty="0" err="1"/>
              <a:t>Burgas</a:t>
            </a:r>
            <a:r>
              <a:rPr lang="en-US" sz="1600" dirty="0"/>
              <a:t> AD</a:t>
            </a:r>
          </a:p>
          <a:p>
            <a:r>
              <a:rPr lang="en-US" sz="1600" dirty="0"/>
              <a:t>Post code :  8104 </a:t>
            </a:r>
            <a:r>
              <a:rPr lang="en-US" sz="1600" dirty="0" err="1"/>
              <a:t>Burgas</a:t>
            </a:r>
            <a:r>
              <a:rPr lang="en-US" sz="1600" dirty="0"/>
              <a:t>, Bulgaria</a:t>
            </a:r>
          </a:p>
          <a:p>
            <a:r>
              <a:rPr lang="en-US" sz="1600" dirty="0"/>
              <a:t>Phone: 	+359 5511 3337</a:t>
            </a:r>
          </a:p>
          <a:p>
            <a:r>
              <a:rPr lang="en-US" sz="1600" dirty="0"/>
              <a:t>Fax: 	+359 898 131</a:t>
            </a:r>
          </a:p>
          <a:p>
            <a:r>
              <a:rPr lang="en-US" sz="1600" dirty="0"/>
              <a:t>Mail: 	</a:t>
            </a:r>
            <a:r>
              <a:rPr lang="en-US" sz="1600" u="sng" dirty="0">
                <a:hlinkClick r:id="rId4"/>
              </a:rPr>
              <a:t>marina.dimitrova@bmsys.eu</a:t>
            </a:r>
            <a:endParaRPr lang="en-US" sz="1600" dirty="0"/>
          </a:p>
        </p:txBody>
      </p:sp>
      <p:pic>
        <p:nvPicPr>
          <p:cNvPr id="9" name="Picture 8" descr="http://www.visibleworld.com/wp-content/themes/visibleworld/img/solution/solutio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33352"/>
            <a:ext cx="7315200" cy="243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35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hlinkClick r:id="rId2"/>
            <a:extLst>
              <a:ext uri="{FF2B5EF4-FFF2-40B4-BE49-F238E27FC236}">
                <a16:creationId xmlns:a16="http://schemas.microsoft.com/office/drawing/2014/main" id="{1428644D-90A6-48FF-8A7C-F9880A60860A}"/>
              </a:ext>
            </a:extLst>
          </p:cNvPr>
          <p:cNvPicPr>
            <a:picLocks noChangeAspect="1"/>
          </p:cNvPicPr>
          <p:nvPr/>
        </p:nvPicPr>
        <p:blipFill>
          <a:blip r:embed="rId3"/>
          <a:stretch>
            <a:fillRect/>
          </a:stretch>
        </p:blipFill>
        <p:spPr>
          <a:xfrm>
            <a:off x="4724400" y="323851"/>
            <a:ext cx="3988279" cy="3206360"/>
          </a:xfrm>
          <a:prstGeom prst="rect">
            <a:avLst/>
          </a:prstGeom>
        </p:spPr>
      </p:pic>
      <p:pic>
        <p:nvPicPr>
          <p:cNvPr id="15" name="Content Placeholder 5">
            <a:extLst>
              <a:ext uri="{FF2B5EF4-FFF2-40B4-BE49-F238E27FC236}">
                <a16:creationId xmlns:a16="http://schemas.microsoft.com/office/drawing/2014/main" id="{85E70842-89A4-4814-AE84-69736F5A5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79" y="6096001"/>
            <a:ext cx="9169879" cy="755874"/>
          </a:xfrm>
          <a:prstGeom prst="rect">
            <a:avLst/>
          </a:prstGeom>
        </p:spPr>
      </p:pic>
      <p:pic>
        <p:nvPicPr>
          <p:cNvPr id="16" name="Content Placeholder 15">
            <a:extLst>
              <a:ext uri="{FF2B5EF4-FFF2-40B4-BE49-F238E27FC236}">
                <a16:creationId xmlns:a16="http://schemas.microsoft.com/office/drawing/2014/main" id="{91349EB9-F9ED-4C2A-ACC2-2835EB7985AF}"/>
              </a:ext>
            </a:extLst>
          </p:cNvPr>
          <p:cNvPicPr>
            <a:picLocks noGrp="1" noChangeAspect="1"/>
          </p:cNvPicPr>
          <p:nvPr>
            <p:ph sz="half" idx="1"/>
          </p:nvPr>
        </p:nvPicPr>
        <p:blipFill>
          <a:blip r:embed="rId5"/>
          <a:stretch>
            <a:fillRect/>
          </a:stretch>
        </p:blipFill>
        <p:spPr>
          <a:xfrm>
            <a:off x="2019525" y="3634581"/>
            <a:ext cx="913950" cy="457200"/>
          </a:xfrm>
          <a:prstGeom prst="rect">
            <a:avLst/>
          </a:prstGeom>
        </p:spPr>
      </p:pic>
      <p:pic>
        <p:nvPicPr>
          <p:cNvPr id="19" name="Content Placeholder 18">
            <a:hlinkClick r:id="rId2"/>
            <a:extLst>
              <a:ext uri="{FF2B5EF4-FFF2-40B4-BE49-F238E27FC236}">
                <a16:creationId xmlns:a16="http://schemas.microsoft.com/office/drawing/2014/main" id="{608196F0-E775-4FD2-A246-463B90C39890}"/>
              </a:ext>
            </a:extLst>
          </p:cNvPr>
          <p:cNvPicPr>
            <a:picLocks noGrp="1" noChangeAspect="1"/>
          </p:cNvPicPr>
          <p:nvPr>
            <p:ph sz="half" idx="2"/>
          </p:nvPr>
        </p:nvPicPr>
        <p:blipFill>
          <a:blip r:embed="rId6"/>
          <a:stretch>
            <a:fillRect/>
          </a:stretch>
        </p:blipFill>
        <p:spPr>
          <a:xfrm>
            <a:off x="4724400" y="1905000"/>
            <a:ext cx="4038600" cy="3995585"/>
          </a:xfrm>
          <a:prstGeom prst="rect">
            <a:avLst/>
          </a:prstGeom>
        </p:spPr>
      </p:pic>
      <p:sp>
        <p:nvSpPr>
          <p:cNvPr id="6" name="Slide Number Placeholder 5">
            <a:extLst>
              <a:ext uri="{FF2B5EF4-FFF2-40B4-BE49-F238E27FC236}">
                <a16:creationId xmlns:a16="http://schemas.microsoft.com/office/drawing/2014/main" id="{FC0189BA-DF3D-4B98-9FCC-45CB6A07E77F}"/>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3</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itle 1">
            <a:extLst>
              <a:ext uri="{FF2B5EF4-FFF2-40B4-BE49-F238E27FC236}">
                <a16:creationId xmlns:a16="http://schemas.microsoft.com/office/drawing/2014/main" id="{0283F0CF-838B-4D7A-8C8D-A25D6B607C7B}"/>
              </a:ext>
            </a:extLst>
          </p:cNvPr>
          <p:cNvSpPr txBox="1">
            <a:spLocks/>
          </p:cNvSpPr>
          <p:nvPr/>
        </p:nvSpPr>
        <p:spPr>
          <a:xfrm>
            <a:off x="-1676400" y="609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bg-BG" sz="2200" b="1" dirty="0">
                <a:solidFill>
                  <a:srgbClr val="FF0000"/>
                </a:solidFill>
              </a:rPr>
              <a:t>Знакови </a:t>
            </a:r>
            <a:r>
              <a:rPr lang="en-US" sz="2200" b="1" dirty="0">
                <a:solidFill>
                  <a:srgbClr val="FF0000"/>
                </a:solidFill>
                <a:hlinkClick r:id="rId7"/>
              </a:rPr>
              <a:t>WordPress  </a:t>
            </a:r>
            <a:r>
              <a:rPr lang="bg-BG" sz="2200" b="1" dirty="0">
                <a:solidFill>
                  <a:srgbClr val="FF0000"/>
                </a:solidFill>
                <a:hlinkClick r:id="rId7"/>
              </a:rPr>
              <a:t>Потребители</a:t>
            </a:r>
            <a:endParaRPr lang="en-US" sz="2200" dirty="0">
              <a:solidFill>
                <a:srgbClr val="FF0000"/>
              </a:solidFill>
            </a:endParaRPr>
          </a:p>
        </p:txBody>
      </p:sp>
      <p:sp>
        <p:nvSpPr>
          <p:cNvPr id="12" name="Content Placeholder 2">
            <a:extLst>
              <a:ext uri="{FF2B5EF4-FFF2-40B4-BE49-F238E27FC236}">
                <a16:creationId xmlns:a16="http://schemas.microsoft.com/office/drawing/2014/main" id="{911E8C9A-0E85-407A-8270-BC2DB223B559}"/>
              </a:ext>
            </a:extLst>
          </p:cNvPr>
          <p:cNvSpPr txBox="1">
            <a:spLocks/>
          </p:cNvSpPr>
          <p:nvPr/>
        </p:nvSpPr>
        <p:spPr>
          <a:xfrm>
            <a:off x="-22098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3" name="Picture 12">
            <a:hlinkClick r:id="rId8"/>
            <a:extLst>
              <a:ext uri="{FF2B5EF4-FFF2-40B4-BE49-F238E27FC236}">
                <a16:creationId xmlns:a16="http://schemas.microsoft.com/office/drawing/2014/main" id="{0CDC1615-9787-45BF-8FDC-A73C95CA4CC6}"/>
              </a:ext>
            </a:extLst>
          </p:cNvPr>
          <p:cNvPicPr>
            <a:picLocks noChangeAspect="1"/>
          </p:cNvPicPr>
          <p:nvPr/>
        </p:nvPicPr>
        <p:blipFill>
          <a:blip r:embed="rId9"/>
          <a:stretch>
            <a:fillRect/>
          </a:stretch>
        </p:blipFill>
        <p:spPr>
          <a:xfrm>
            <a:off x="381000" y="2057401"/>
            <a:ext cx="4055298" cy="4114799"/>
          </a:xfrm>
          <a:prstGeom prst="rect">
            <a:avLst/>
          </a:prstGeom>
        </p:spPr>
      </p:pic>
      <p:pic>
        <p:nvPicPr>
          <p:cNvPr id="14" name="Picture 13">
            <a:extLst>
              <a:ext uri="{FF2B5EF4-FFF2-40B4-BE49-F238E27FC236}">
                <a16:creationId xmlns:a16="http://schemas.microsoft.com/office/drawing/2014/main" id="{9F4CE6C4-3B02-49FD-A132-79F144C2AB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18" name="Picture 17">
            <a:hlinkClick r:id="rId8"/>
            <a:extLst>
              <a:ext uri="{FF2B5EF4-FFF2-40B4-BE49-F238E27FC236}">
                <a16:creationId xmlns:a16="http://schemas.microsoft.com/office/drawing/2014/main" id="{08CB13E1-BD55-4298-918B-6B7BCCC97852}"/>
              </a:ext>
            </a:extLst>
          </p:cNvPr>
          <p:cNvPicPr>
            <a:picLocks noChangeAspect="1"/>
          </p:cNvPicPr>
          <p:nvPr/>
        </p:nvPicPr>
        <p:blipFill>
          <a:blip r:embed="rId11"/>
          <a:stretch>
            <a:fillRect/>
          </a:stretch>
        </p:blipFill>
        <p:spPr>
          <a:xfrm>
            <a:off x="381000" y="1524000"/>
            <a:ext cx="895350" cy="447675"/>
          </a:xfrm>
          <a:prstGeom prst="rect">
            <a:avLst/>
          </a:prstGeom>
        </p:spPr>
      </p:pic>
      <p:pic>
        <p:nvPicPr>
          <p:cNvPr id="20" name="Picture 19">
            <a:hlinkClick r:id="rId2"/>
            <a:extLst>
              <a:ext uri="{FF2B5EF4-FFF2-40B4-BE49-F238E27FC236}">
                <a16:creationId xmlns:a16="http://schemas.microsoft.com/office/drawing/2014/main" id="{6D36304C-D90A-40D5-B7B3-CB7DD2A0A6F9}"/>
              </a:ext>
            </a:extLst>
          </p:cNvPr>
          <p:cNvPicPr>
            <a:picLocks noChangeAspect="1"/>
          </p:cNvPicPr>
          <p:nvPr/>
        </p:nvPicPr>
        <p:blipFill>
          <a:blip r:embed="rId12"/>
          <a:stretch>
            <a:fillRect/>
          </a:stretch>
        </p:blipFill>
        <p:spPr>
          <a:xfrm>
            <a:off x="7867650" y="1370463"/>
            <a:ext cx="895350" cy="534537"/>
          </a:xfrm>
          <a:prstGeom prst="rect">
            <a:avLst/>
          </a:prstGeom>
        </p:spPr>
      </p:pic>
    </p:spTree>
    <p:extLst>
      <p:ext uri="{BB962C8B-B14F-4D97-AF65-F5344CB8AC3E}">
        <p14:creationId xmlns:p14="http://schemas.microsoft.com/office/powerpoint/2010/main" val="155428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9CE0FF-2997-4489-91D6-9EB5FC503F2D}"/>
              </a:ext>
            </a:extLst>
          </p:cNvPr>
          <p:cNvPicPr>
            <a:picLocks noChangeAspect="1"/>
          </p:cNvPicPr>
          <p:nvPr/>
        </p:nvPicPr>
        <p:blipFill>
          <a:blip r:embed="rId3"/>
          <a:stretch>
            <a:fillRect/>
          </a:stretch>
        </p:blipFill>
        <p:spPr>
          <a:xfrm>
            <a:off x="2209800" y="1354595"/>
            <a:ext cx="2955156" cy="195040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152400"/>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solidFill>
                  <a:schemeClr val="tx1">
                    <a:lumMod val="50000"/>
                    <a:lumOff val="50000"/>
                  </a:schemeClr>
                </a:solidFill>
                <a:ea typeface="Verdana" panose="020B0604030504040204" pitchFamily="34" charset="0"/>
                <a:cs typeface="Verdana" panose="020B0604030504040204" pitchFamily="34" charset="0"/>
                <a:hlinkClick r:id="rId5"/>
              </a:rPr>
              <a:t>Други</a:t>
            </a:r>
            <a:r>
              <a:rPr lang="bg-BG" sz="2800" cap="small" spc="150" dirty="0">
                <a:solidFill>
                  <a:schemeClr val="bg1">
                    <a:lumMod val="50000"/>
                  </a:schemeClr>
                </a:solidFill>
                <a:ea typeface="Verdana" panose="020B0604030504040204" pitchFamily="34" charset="0"/>
                <a:cs typeface="Verdana" panose="020B0604030504040204" pitchFamily="34" charset="0"/>
              </a:rPr>
              <a:t> известни ползватели</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4</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Подзаглавие 2">
            <a:extLst>
              <a:ext uri="{FF2B5EF4-FFF2-40B4-BE49-F238E27FC236}">
                <a16:creationId xmlns:a16="http://schemas.microsoft.com/office/drawing/2014/main" id="{C72CD2E8-07AF-4F1A-812C-33829B1AE1B5}"/>
              </a:ext>
            </a:extLst>
          </p:cNvPr>
          <p:cNvSpPr>
            <a:spLocks/>
          </p:cNvSpPr>
          <p:nvPr/>
        </p:nvSpPr>
        <p:spPr bwMode="auto">
          <a:xfrm>
            <a:off x="457200" y="838200"/>
            <a:ext cx="8305800" cy="1943100"/>
          </a:xfrm>
          <a:prstGeom prst="rect">
            <a:avLst/>
          </a:prstGeom>
          <a:noFill/>
          <a:ln w="9525">
            <a:noFill/>
            <a:miter lim="800000"/>
            <a:headEnd/>
            <a:tailEnd/>
          </a:ln>
        </p:spPr>
        <p:txBody>
          <a:bodyPr/>
          <a:lstStyle/>
          <a:p>
            <a:pPr marL="800100" lvl="1" indent="-342900">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7"/>
              </a:rPr>
              <a:t>Facebook Newsroom</a:t>
            </a:r>
            <a:r>
              <a:rPr lang="en-US" sz="2200" dirty="0">
                <a:latin typeface="Verdana" panose="020B0604030504040204" pitchFamily="34" charset="0"/>
                <a:ea typeface="Verdana" panose="020B0604030504040204" pitchFamily="34" charset="0"/>
                <a:cs typeface="Verdana" panose="020B0604030504040204" pitchFamily="34" charset="0"/>
              </a:rPr>
              <a:t>:                                         .</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8"/>
              </a:rPr>
              <a:t>Nasa</a:t>
            </a:r>
            <a:r>
              <a:rPr lang="en-US" sz="2200" dirty="0">
                <a:latin typeface="Verdana" panose="020B0604030504040204" pitchFamily="34" charset="0"/>
                <a:ea typeface="Verdana" panose="020B0604030504040204" pitchFamily="34" charset="0"/>
                <a:cs typeface="Verdana" panose="020B0604030504040204" pitchFamily="34" charset="0"/>
              </a:rPr>
              <a:t>:</a:t>
            </a: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9"/>
              </a:rPr>
              <a:t>Flickr Blog</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rPr>
              <a:t> </a:t>
            </a: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10"/>
              </a:rPr>
              <a:t>Microsoft News</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bg-BG" sz="2200" dirty="0">
              <a:latin typeface="Verdana" panose="020B0604030504040204" pitchFamily="34" charset="0"/>
              <a:ea typeface="Verdana" panose="020B0604030504040204" pitchFamily="34" charset="0"/>
              <a:cs typeface="Verdana" panose="020B0604030504040204" pitchFamily="34" charset="0"/>
            </a:endParaRPr>
          </a:p>
        </p:txBody>
      </p:sp>
      <p:sp>
        <p:nvSpPr>
          <p:cNvPr id="3" name="AutoShape 2" descr="Facebook Newsroom">
            <a:extLst>
              <a:ext uri="{FF2B5EF4-FFF2-40B4-BE49-F238E27FC236}">
                <a16:creationId xmlns:a16="http://schemas.microsoft.com/office/drawing/2014/main" id="{C80C5D44-1828-4096-96B3-D0B7E7B69D0F}"/>
              </a:ext>
            </a:extLst>
          </p:cNvPr>
          <p:cNvSpPr>
            <a:spLocks noChangeAspect="1" noChangeArrowheads="1"/>
          </p:cNvSpPr>
          <p:nvPr/>
        </p:nvSpPr>
        <p:spPr bwMode="auto">
          <a:xfrm>
            <a:off x="1714500" y="2033588"/>
            <a:ext cx="5715000" cy="2790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5BA7AD8-8B79-4571-A79A-4E4FD4905E64}"/>
              </a:ext>
            </a:extLst>
          </p:cNvPr>
          <p:cNvPicPr>
            <a:picLocks noChangeAspect="1"/>
          </p:cNvPicPr>
          <p:nvPr/>
        </p:nvPicPr>
        <p:blipFill>
          <a:blip r:embed="rId11"/>
          <a:stretch>
            <a:fillRect/>
          </a:stretch>
        </p:blipFill>
        <p:spPr>
          <a:xfrm>
            <a:off x="4419600" y="952500"/>
            <a:ext cx="3979044" cy="1943100"/>
          </a:xfrm>
          <a:prstGeom prst="rect">
            <a:avLst/>
          </a:prstGeom>
        </p:spPr>
      </p:pic>
      <p:pic>
        <p:nvPicPr>
          <p:cNvPr id="11" name="Picture 10">
            <a:extLst>
              <a:ext uri="{FF2B5EF4-FFF2-40B4-BE49-F238E27FC236}">
                <a16:creationId xmlns:a16="http://schemas.microsoft.com/office/drawing/2014/main" id="{8A56BB94-FE17-4303-9205-2BF63ADB1580}"/>
              </a:ext>
            </a:extLst>
          </p:cNvPr>
          <p:cNvPicPr>
            <a:picLocks noChangeAspect="1"/>
          </p:cNvPicPr>
          <p:nvPr/>
        </p:nvPicPr>
        <p:blipFill>
          <a:blip r:embed="rId12"/>
          <a:stretch>
            <a:fillRect/>
          </a:stretch>
        </p:blipFill>
        <p:spPr>
          <a:xfrm>
            <a:off x="2955156" y="3371005"/>
            <a:ext cx="3979044" cy="1962995"/>
          </a:xfrm>
          <a:prstGeom prst="rect">
            <a:avLst/>
          </a:prstGeom>
        </p:spPr>
      </p:pic>
      <p:pic>
        <p:nvPicPr>
          <p:cNvPr id="17" name="Picture 16">
            <a:extLst>
              <a:ext uri="{FF2B5EF4-FFF2-40B4-BE49-F238E27FC236}">
                <a16:creationId xmlns:a16="http://schemas.microsoft.com/office/drawing/2014/main" id="{35FC8C44-3023-4082-8979-E6D77367BB68}"/>
              </a:ext>
            </a:extLst>
          </p:cNvPr>
          <p:cNvPicPr>
            <a:picLocks noChangeAspect="1"/>
          </p:cNvPicPr>
          <p:nvPr/>
        </p:nvPicPr>
        <p:blipFill>
          <a:blip r:embed="rId13"/>
          <a:stretch>
            <a:fillRect/>
          </a:stretch>
        </p:blipFill>
        <p:spPr>
          <a:xfrm>
            <a:off x="4280441" y="3230106"/>
            <a:ext cx="4482559" cy="2789694"/>
          </a:xfrm>
          <a:prstGeom prst="rect">
            <a:avLst/>
          </a:prstGeom>
        </p:spPr>
      </p:pic>
    </p:spTree>
    <p:extLst>
      <p:ext uri="{BB962C8B-B14F-4D97-AF65-F5344CB8AC3E}">
        <p14:creationId xmlns:p14="http://schemas.microsoft.com/office/powerpoint/2010/main" val="3443679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a:extLst>
              <a:ext uri="{FF2B5EF4-FFF2-40B4-BE49-F238E27FC236}">
                <a16:creationId xmlns:a16="http://schemas.microsoft.com/office/drawing/2014/main" id="{8200D62A-BEDE-401A-AF11-CC0EC243C420}"/>
              </a:ext>
            </a:extLst>
          </p:cNvPr>
          <p:cNvPicPr>
            <a:picLocks noChangeAspect="1"/>
          </p:cNvPicPr>
          <p:nvPr/>
        </p:nvPicPr>
        <p:blipFill>
          <a:blip r:embed="rId4"/>
          <a:stretch>
            <a:fillRect/>
          </a:stretch>
        </p:blipFill>
        <p:spPr>
          <a:xfrm>
            <a:off x="5206052" y="3886200"/>
            <a:ext cx="3937948" cy="2971800"/>
          </a:xfrm>
          <a:prstGeom prst="rect">
            <a:avLst/>
          </a:prstGeom>
        </p:spPr>
      </p:pic>
      <p:pic>
        <p:nvPicPr>
          <p:cNvPr id="2" name="Picture 1">
            <a:extLst>
              <a:ext uri="{FF2B5EF4-FFF2-40B4-BE49-F238E27FC236}">
                <a16:creationId xmlns:a16="http://schemas.microsoft.com/office/drawing/2014/main" id="{F86AAAA4-046A-4F09-B1E9-88C59BE86877}"/>
              </a:ext>
            </a:extLst>
          </p:cNvPr>
          <p:cNvPicPr>
            <a:picLocks noChangeAspect="1"/>
          </p:cNvPicPr>
          <p:nvPr/>
        </p:nvPicPr>
        <p:blipFill>
          <a:blip r:embed="rId5"/>
          <a:stretch>
            <a:fillRect/>
          </a:stretch>
        </p:blipFill>
        <p:spPr>
          <a:xfrm>
            <a:off x="0" y="0"/>
            <a:ext cx="9144000" cy="177171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6" name="Content Placeholder 5"/>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5879" y="6096001"/>
            <a:ext cx="9169879" cy="755874"/>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5</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p:cNvSpPr txBox="1"/>
          <p:nvPr/>
        </p:nvSpPr>
        <p:spPr>
          <a:xfrm>
            <a:off x="76200" y="1786116"/>
            <a:ext cx="5632450" cy="4801314"/>
          </a:xfrm>
          <a:prstGeom prst="rect">
            <a:avLst/>
          </a:prstGeom>
          <a:noFill/>
        </p:spPr>
        <p:txBody>
          <a:bodyPr wrap="square" rtlCol="0">
            <a:spAutoFit/>
          </a:bodyPr>
          <a:lstStyle/>
          <a:p>
            <a:pPr lvl="0"/>
            <a:r>
              <a:rPr lang="en-US" dirty="0">
                <a:solidFill>
                  <a:schemeClr val="tx1">
                    <a:lumMod val="75000"/>
                    <a:lumOff val="25000"/>
                  </a:schemeClr>
                </a:solidFill>
              </a:rPr>
              <a:t>I.   </a:t>
            </a:r>
            <a:r>
              <a:rPr lang="en-US" b="1" dirty="0">
                <a:solidFill>
                  <a:schemeClr val="tx1">
                    <a:lumMod val="75000"/>
                    <a:lumOff val="25000"/>
                  </a:schemeClr>
                </a:solidFill>
              </a:rPr>
              <a:t>Common Features</a:t>
            </a:r>
            <a:endParaRPr lang="bg-BG" b="1" dirty="0">
              <a:solidFill>
                <a:schemeClr val="tx1">
                  <a:lumMod val="75000"/>
                  <a:lumOff val="25000"/>
                </a:schemeClr>
              </a:solidFill>
            </a:endParaRPr>
          </a:p>
          <a:p>
            <a:pPr lvl="0"/>
            <a:r>
              <a:rPr lang="en-US" sz="1600" dirty="0"/>
              <a:t>1.   Simplicity</a:t>
            </a:r>
          </a:p>
          <a:p>
            <a:pPr lvl="0"/>
            <a:r>
              <a:rPr lang="en-US" sz="1600" dirty="0"/>
              <a:t>2.   Flexibility</a:t>
            </a:r>
          </a:p>
          <a:p>
            <a:pPr lvl="0"/>
            <a:r>
              <a:rPr lang="en-US" sz="1600" dirty="0"/>
              <a:t>3.   Publish with Ease</a:t>
            </a:r>
          </a:p>
          <a:p>
            <a:pPr lvl="0"/>
            <a:r>
              <a:rPr lang="en-US" sz="1600" dirty="0"/>
              <a:t>4.   Publishing Tools</a:t>
            </a:r>
          </a:p>
          <a:p>
            <a:pPr lvl="0"/>
            <a:r>
              <a:rPr lang="en-US" sz="1600" dirty="0"/>
              <a:t>5.   User Management</a:t>
            </a:r>
          </a:p>
          <a:p>
            <a:pPr lvl="0"/>
            <a:r>
              <a:rPr lang="en-US" sz="1600" dirty="0"/>
              <a:t>6.   Media Management</a:t>
            </a:r>
          </a:p>
          <a:p>
            <a:pPr lvl="0"/>
            <a:r>
              <a:rPr lang="en-US" sz="1600" dirty="0"/>
              <a:t>7.   Full Standards Compliance</a:t>
            </a:r>
          </a:p>
          <a:p>
            <a:pPr lvl="0"/>
            <a:r>
              <a:rPr lang="en-US" sz="1600" dirty="0"/>
              <a:t>8.   Easy Theme System</a:t>
            </a:r>
          </a:p>
          <a:p>
            <a:pPr lvl="0"/>
            <a:r>
              <a:rPr lang="en-US" sz="1600" dirty="0"/>
              <a:t>9.   Extend with Plugins</a:t>
            </a:r>
          </a:p>
          <a:p>
            <a:pPr lvl="0"/>
            <a:r>
              <a:rPr lang="en-US" sz="1600" dirty="0"/>
              <a:t>10. Built-in Comments</a:t>
            </a:r>
          </a:p>
          <a:p>
            <a:pPr lvl="0"/>
            <a:r>
              <a:rPr lang="en-US" sz="1600" dirty="0"/>
              <a:t>11. Search Engine Optimized</a:t>
            </a:r>
          </a:p>
          <a:p>
            <a:pPr lvl="0"/>
            <a:r>
              <a:rPr lang="en-US" sz="1600" dirty="0"/>
              <a:t>12. Multilingual</a:t>
            </a:r>
          </a:p>
          <a:p>
            <a:pPr lvl="0"/>
            <a:r>
              <a:rPr lang="en-US" sz="1600" dirty="0"/>
              <a:t>13. Easy Installation and Upgrades</a:t>
            </a:r>
          </a:p>
          <a:p>
            <a:pPr lvl="0"/>
            <a:r>
              <a:rPr lang="en-US" sz="1600" dirty="0"/>
              <a:t>14. Importers</a:t>
            </a:r>
          </a:p>
          <a:p>
            <a:pPr lvl="0"/>
            <a:r>
              <a:rPr lang="en-US" sz="1600" dirty="0"/>
              <a:t>15. Own Your Data</a:t>
            </a:r>
          </a:p>
          <a:p>
            <a:pPr lvl="0"/>
            <a:r>
              <a:rPr lang="en-US" sz="1600" dirty="0"/>
              <a:t>16. Freedom</a:t>
            </a:r>
          </a:p>
          <a:p>
            <a:pPr lvl="0"/>
            <a:r>
              <a:rPr lang="en-US" sz="1600" dirty="0"/>
              <a:t>17. Community</a:t>
            </a:r>
          </a:p>
          <a:p>
            <a:pPr lvl="0"/>
            <a:r>
              <a:rPr lang="en-US" sz="1600" dirty="0"/>
              <a:t>18. Contribute</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a:hlinkClick r:id="rId8"/>
            <a:extLst>
              <a:ext uri="{FF2B5EF4-FFF2-40B4-BE49-F238E27FC236}">
                <a16:creationId xmlns:a16="http://schemas.microsoft.com/office/drawing/2014/main" id="{DA3ADE5F-6968-4358-B7CB-CAFEDEA08E79}"/>
              </a:ext>
            </a:extLst>
          </p:cNvPr>
          <p:cNvPicPr>
            <a:picLocks noChangeAspect="1"/>
          </p:cNvPicPr>
          <p:nvPr/>
        </p:nvPicPr>
        <p:blipFill>
          <a:blip r:embed="rId9"/>
          <a:stretch>
            <a:fillRect/>
          </a:stretch>
        </p:blipFill>
        <p:spPr>
          <a:xfrm>
            <a:off x="5192043" y="990600"/>
            <a:ext cx="3951957" cy="2990918"/>
          </a:xfrm>
          <a:prstGeom prst="rect">
            <a:avLst/>
          </a:prstGeom>
        </p:spPr>
      </p:pic>
      <p:sp>
        <p:nvSpPr>
          <p:cNvPr id="4" name="Title 3">
            <a:extLst>
              <a:ext uri="{FF2B5EF4-FFF2-40B4-BE49-F238E27FC236}">
                <a16:creationId xmlns:a16="http://schemas.microsoft.com/office/drawing/2014/main" id="{50BEF329-2E52-457E-B18A-D1B1F766E017}"/>
              </a:ext>
            </a:extLst>
          </p:cNvPr>
          <p:cNvSpPr>
            <a:spLocks noGrp="1"/>
          </p:cNvSpPr>
          <p:nvPr>
            <p:ph type="title"/>
          </p:nvPr>
        </p:nvSpPr>
        <p:spPr>
          <a:xfrm>
            <a:off x="-1447800" y="914400"/>
            <a:ext cx="8229600" cy="1143000"/>
          </a:xfrm>
        </p:spPr>
        <p:txBody>
          <a:bodyPr/>
          <a:lstStyle/>
          <a:p>
            <a:r>
              <a:rPr lang="en-US" dirty="0">
                <a:solidFill>
                  <a:srgbClr val="FF0000"/>
                </a:solidFill>
              </a:rPr>
              <a:t>Features</a:t>
            </a:r>
          </a:p>
        </p:txBody>
      </p:sp>
      <p:sp>
        <p:nvSpPr>
          <p:cNvPr id="23" name="Title 3">
            <a:extLst>
              <a:ext uri="{FF2B5EF4-FFF2-40B4-BE49-F238E27FC236}">
                <a16:creationId xmlns:a16="http://schemas.microsoft.com/office/drawing/2014/main" id="{AD9F3E8B-55AA-4DF6-AF23-950123EFCD00}"/>
              </a:ext>
            </a:extLst>
          </p:cNvPr>
          <p:cNvSpPr txBox="1">
            <a:spLocks/>
          </p:cNvSpPr>
          <p:nvPr/>
        </p:nvSpPr>
        <p:spPr>
          <a:xfrm>
            <a:off x="-1447800" y="914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Features</a:t>
            </a:r>
          </a:p>
        </p:txBody>
      </p:sp>
      <p:sp>
        <p:nvSpPr>
          <p:cNvPr id="25" name="TextBox 24">
            <a:extLst>
              <a:ext uri="{FF2B5EF4-FFF2-40B4-BE49-F238E27FC236}">
                <a16:creationId xmlns:a16="http://schemas.microsoft.com/office/drawing/2014/main" id="{38ABB48B-C8D2-4EEB-B622-221E00DF135E}"/>
              </a:ext>
            </a:extLst>
          </p:cNvPr>
          <p:cNvSpPr txBox="1"/>
          <p:nvPr/>
        </p:nvSpPr>
        <p:spPr>
          <a:xfrm>
            <a:off x="2749550" y="1828562"/>
            <a:ext cx="2432050" cy="1600438"/>
          </a:xfrm>
          <a:prstGeom prst="rect">
            <a:avLst/>
          </a:prstGeom>
          <a:noFill/>
        </p:spPr>
        <p:txBody>
          <a:bodyPr wrap="square" rtlCol="0">
            <a:spAutoFit/>
          </a:bodyPr>
          <a:lstStyle/>
          <a:p>
            <a:pPr lvl="0"/>
            <a:r>
              <a:rPr lang="en-US" dirty="0">
                <a:solidFill>
                  <a:schemeClr val="tx1">
                    <a:lumMod val="75000"/>
                    <a:lumOff val="25000"/>
                  </a:schemeClr>
                </a:solidFill>
              </a:rPr>
              <a:t>II.  </a:t>
            </a:r>
            <a:r>
              <a:rPr lang="en-US" b="1" dirty="0">
                <a:solidFill>
                  <a:schemeClr val="tx1">
                    <a:lumMod val="75000"/>
                    <a:lumOff val="25000"/>
                  </a:schemeClr>
                </a:solidFill>
              </a:rPr>
              <a:t>Developer Features</a:t>
            </a:r>
            <a:endParaRPr lang="bg-BG" b="1" dirty="0">
              <a:solidFill>
                <a:schemeClr val="tx1">
                  <a:lumMod val="75000"/>
                  <a:lumOff val="25000"/>
                </a:schemeClr>
              </a:solidFill>
            </a:endParaRPr>
          </a:p>
          <a:p>
            <a:pPr lvl="0"/>
            <a:r>
              <a:rPr lang="en-US" sz="1600" dirty="0"/>
              <a:t>1.  Plugin System</a:t>
            </a:r>
          </a:p>
          <a:p>
            <a:pPr lvl="0"/>
            <a:r>
              <a:rPr lang="en-US" sz="1600" dirty="0"/>
              <a:t>2.  Theme System</a:t>
            </a:r>
          </a:p>
          <a:p>
            <a:pPr lvl="0"/>
            <a:r>
              <a:rPr lang="en-US" sz="1600" dirty="0"/>
              <a:t>3.  Application Framework</a:t>
            </a:r>
          </a:p>
          <a:p>
            <a:pPr lvl="0"/>
            <a:r>
              <a:rPr lang="en-US" sz="1600" dirty="0"/>
              <a:t>4.  Custom Content Types</a:t>
            </a:r>
          </a:p>
          <a:p>
            <a:pPr lvl="0"/>
            <a:r>
              <a:rPr lang="en-US" sz="1600" dirty="0"/>
              <a:t>5.  The Latest Libraries</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6387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6</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What is WordPress Admin Panel?</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27" name="Rectangle 26"/>
          <p:cNvSpPr/>
          <p:nvPr/>
        </p:nvSpPr>
        <p:spPr>
          <a:xfrm>
            <a:off x="457201" y="1432124"/>
            <a:ext cx="4038600" cy="64633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This is the place where you can do all</a:t>
            </a:r>
          </a:p>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WordPress CMS management.</a:t>
            </a:r>
          </a:p>
        </p:txBody>
      </p:sp>
      <p:pic>
        <p:nvPicPr>
          <p:cNvPr id="3" name="Picture 2">
            <a:hlinkClick r:id="rId5"/>
            <a:extLst>
              <a:ext uri="{FF2B5EF4-FFF2-40B4-BE49-F238E27FC236}">
                <a16:creationId xmlns:a16="http://schemas.microsoft.com/office/drawing/2014/main" id="{312FDC1C-B658-411B-9A42-BFD506409B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64986"/>
            <a:ext cx="4247314" cy="2183014"/>
          </a:xfrm>
          <a:prstGeom prst="rect">
            <a:avLst/>
          </a:prstGeom>
        </p:spPr>
      </p:pic>
      <p:sp>
        <p:nvSpPr>
          <p:cNvPr id="4" name="Rectangle 3">
            <a:extLst>
              <a:ext uri="{FF2B5EF4-FFF2-40B4-BE49-F238E27FC236}">
                <a16:creationId xmlns:a16="http://schemas.microsoft.com/office/drawing/2014/main" id="{D262D011-FB63-468A-96F0-D828C143DCB8}"/>
              </a:ext>
            </a:extLst>
          </p:cNvPr>
          <p:cNvSpPr/>
          <p:nvPr/>
        </p:nvSpPr>
        <p:spPr>
          <a:xfrm>
            <a:off x="304800" y="3124200"/>
            <a:ext cx="8589034" cy="3157275"/>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Menu:</a:t>
            </a:r>
            <a:r>
              <a:rPr lang="en-US" sz="1100" dirty="0">
                <a:latin typeface="Times New Roman" panose="02020603050405020304" pitchFamily="18" charset="0"/>
                <a:ea typeface="Times New Roman" panose="02020603050405020304" pitchFamily="18" charset="0"/>
                <a:cs typeface="Arial" panose="020B0604020202020204" pitchFamily="34" charset="0"/>
              </a:rPr>
              <a:t> is main navigation in the admin panel. Choose a menu item or submenu item to navigate to specific page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Bar:</a:t>
            </a:r>
            <a:r>
              <a:rPr lang="en-US" sz="1100" dirty="0">
                <a:latin typeface="Times New Roman" panose="02020603050405020304" pitchFamily="18" charset="0"/>
                <a:ea typeface="Times New Roman" panose="02020603050405020304" pitchFamily="18" charset="0"/>
                <a:cs typeface="Arial" panose="020B0604020202020204" pitchFamily="34" charset="0"/>
              </a:rPr>
              <a:t> is WordPress bar on top, and can contain some useful information and links. It shows for authenticated users only.</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User Info:</a:t>
            </a:r>
            <a:r>
              <a:rPr lang="en-US" sz="1100" dirty="0">
                <a:latin typeface="Times New Roman" panose="02020603050405020304" pitchFamily="18" charset="0"/>
                <a:ea typeface="Times New Roman" panose="02020603050405020304" pitchFamily="18" charset="0"/>
                <a:cs typeface="Arial" panose="020B0604020202020204" pitchFamily="34" charset="0"/>
              </a:rPr>
              <a:t> shows information about currently logged in user on admin bar. It’s located on the top right. On mouseover, it shows some more information about user’s profile and the button for logging out.</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Content Area:</a:t>
            </a:r>
            <a:r>
              <a:rPr lang="en-US" sz="1100" dirty="0">
                <a:latin typeface="Times New Roman" panose="02020603050405020304" pitchFamily="18" charset="0"/>
                <a:ea typeface="Times New Roman" panose="02020603050405020304" pitchFamily="18" charset="0"/>
                <a:cs typeface="Arial" panose="020B0604020202020204" pitchFamily="34" charset="0"/>
              </a:rPr>
              <a:t> is the central part of the WordPress admin panel where almost all data is shown. Different pages have different content, but top admin bar and left navigations are almost always the same.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Screen Options:</a:t>
            </a:r>
            <a:r>
              <a:rPr lang="en-US" sz="1100" dirty="0">
                <a:latin typeface="Times New Roman" panose="02020603050405020304" pitchFamily="18" charset="0"/>
                <a:ea typeface="Times New Roman" panose="02020603050405020304" pitchFamily="18" charset="0"/>
                <a:cs typeface="Arial" panose="020B0604020202020204" pitchFamily="34" charset="0"/>
              </a:rPr>
              <a:t> are giving some additional options to hide/show some elements on pages. If you can’t find something on a page, try going here first to see if that element is hidden in the view.</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Help:</a:t>
            </a:r>
            <a:r>
              <a:rPr lang="en-US" sz="1100" dirty="0">
                <a:latin typeface="Times New Roman" panose="02020603050405020304" pitchFamily="18" charset="0"/>
                <a:ea typeface="Times New Roman" panose="02020603050405020304" pitchFamily="18" charset="0"/>
                <a:cs typeface="Arial" panose="020B0604020202020204" pitchFamily="34" charset="0"/>
              </a:rPr>
              <a:t> gives some useful links to WordPress help pages.</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Dashboard Widgets:</a:t>
            </a:r>
            <a:r>
              <a:rPr lang="en-US" sz="1100" dirty="0">
                <a:latin typeface="Times New Roman" panose="02020603050405020304" pitchFamily="18" charset="0"/>
                <a:ea typeface="Times New Roman" panose="02020603050405020304" pitchFamily="18" charset="0"/>
                <a:cs typeface="Arial" panose="020B0604020202020204" pitchFamily="34" charset="0"/>
              </a:rPr>
              <a:t> content on the dashboard pages is structured into Dashboard widgets. This way it’s very handy to move the content around or to show only the content that you actually need.</a:t>
            </a:r>
          </a:p>
          <a:p>
            <a:pPr marL="342900" indent="-342900">
              <a:lnSpc>
                <a:spcPct val="107000"/>
              </a:lnSpc>
              <a:spcAft>
                <a:spcPts val="800"/>
              </a:spcAft>
              <a:buSzPts val="1000"/>
              <a:buFont typeface="Symbol" panose="05050102010706020507" pitchFamily="18" charset="2"/>
              <a:buChar char=""/>
            </a:pPr>
            <a:r>
              <a:rPr lang="en-US" sz="1100" b="1" dirty="0"/>
              <a:t>Welcome WordPress Dashboard Widget:</a:t>
            </a:r>
            <a:r>
              <a:rPr lang="en-US" sz="1100" dirty="0"/>
              <a:t> shows some useful information for those who use WordPress for the first time. You can easily hide it by clicking on Dismiss.</a:t>
            </a:r>
          </a:p>
        </p:txBody>
      </p:sp>
      <p:sp>
        <p:nvSpPr>
          <p:cNvPr id="8" name="Rectangle 7">
            <a:extLst>
              <a:ext uri="{FF2B5EF4-FFF2-40B4-BE49-F238E27FC236}">
                <a16:creationId xmlns:a16="http://schemas.microsoft.com/office/drawing/2014/main" id="{FE6536E1-82EB-4292-A2F4-360C90854F73}"/>
              </a:ext>
            </a:extLst>
          </p:cNvPr>
          <p:cNvSpPr/>
          <p:nvPr/>
        </p:nvSpPr>
        <p:spPr>
          <a:xfrm>
            <a:off x="880622" y="2057400"/>
            <a:ext cx="3225563" cy="292388"/>
          </a:xfrm>
          <a:prstGeom prst="rect">
            <a:avLst/>
          </a:prstGeom>
        </p:spPr>
        <p:txBody>
          <a:bodyPr wrap="none">
            <a:spAutoFit/>
          </a:bodyPr>
          <a:lstStyle/>
          <a:p>
            <a:pPr algn="ctr"/>
            <a:r>
              <a:rPr lang="en-US" sz="1300" b="1" dirty="0">
                <a:ln w="11430"/>
                <a:latin typeface="Times New Roman" pitchFamily="18" charset="0"/>
                <a:cs typeface="Arial" pitchFamily="34" charset="0"/>
              </a:rPr>
              <a:t>It is accessible only by authenticated users.</a:t>
            </a:r>
            <a:endParaRPr lang="bg-BG" sz="1300" b="1" dirty="0">
              <a:ln w="11430"/>
            </a:endParaRPr>
          </a:p>
        </p:txBody>
      </p:sp>
    </p:spTree>
    <p:extLst>
      <p:ext uri="{BB962C8B-B14F-4D97-AF65-F5344CB8AC3E}">
        <p14:creationId xmlns:p14="http://schemas.microsoft.com/office/powerpoint/2010/main" val="206470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6E5769C0-C1C6-478F-B324-F5F11E172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67992" cy="762000"/>
          </a:xfrm>
          <a:prstGeom prst="rect">
            <a:avLst/>
          </a:prstGeom>
        </p:spPr>
      </p:pic>
      <p:sp>
        <p:nvSpPr>
          <p:cNvPr id="2" name="Title 1">
            <a:extLst>
              <a:ext uri="{FF2B5EF4-FFF2-40B4-BE49-F238E27FC236}">
                <a16:creationId xmlns:a16="http://schemas.microsoft.com/office/drawing/2014/main" id="{41321CAE-2D9A-4AEE-B539-409D0B9354AA}"/>
              </a:ext>
            </a:extLst>
          </p:cNvPr>
          <p:cNvSpPr>
            <a:spLocks noGrp="1"/>
          </p:cNvSpPr>
          <p:nvPr>
            <p:ph type="title"/>
          </p:nvPr>
        </p:nvSpPr>
        <p:spPr>
          <a:xfrm>
            <a:off x="76200" y="-152400"/>
            <a:ext cx="8229600" cy="1143000"/>
          </a:xfrm>
        </p:spPr>
        <p:txBody>
          <a:bodyPr>
            <a:normAutofit/>
          </a:bodyPr>
          <a:lstStyle/>
          <a:p>
            <a:r>
              <a:rPr lang="bg-BG" sz="2400" dirty="0">
                <a:solidFill>
                  <a:schemeClr val="bg1">
                    <a:lumMod val="50000"/>
                  </a:schemeClr>
                </a:solidFill>
              </a:rPr>
              <a:t>Репрезентативни знаменателни „консерватори“</a:t>
            </a:r>
            <a:endParaRPr lang="en-US" sz="2400" dirty="0">
              <a:solidFill>
                <a:schemeClr val="bg1">
                  <a:lumMod val="50000"/>
                </a:schemeClr>
              </a:solidFill>
            </a:endParaRPr>
          </a:p>
        </p:txBody>
      </p:sp>
      <p:sp>
        <p:nvSpPr>
          <p:cNvPr id="5" name="Slide Number Placeholder 4">
            <a:extLst>
              <a:ext uri="{FF2B5EF4-FFF2-40B4-BE49-F238E27FC236}">
                <a16:creationId xmlns:a16="http://schemas.microsoft.com/office/drawing/2014/main" id="{C7636398-5D00-484E-815D-525EE7622EE5}"/>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Tahoma" panose="020B0604030504040204" pitchFamily="34" charset="0"/>
                <a:ea typeface="Tahoma" panose="020B0604030504040204" pitchFamily="34" charset="0"/>
                <a:cs typeface="Tahoma" panose="020B0604030504040204" pitchFamily="34" charset="0"/>
              </a:rPr>
              <a:t>7</a:t>
            </a:fld>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hlinkClick r:id="rId3"/>
            <a:extLst>
              <a:ext uri="{FF2B5EF4-FFF2-40B4-BE49-F238E27FC236}">
                <a16:creationId xmlns:a16="http://schemas.microsoft.com/office/drawing/2014/main" id="{C0DF6958-1EAA-415A-90FF-93EC35A191D9}"/>
              </a:ext>
            </a:extLst>
          </p:cNvPr>
          <p:cNvPicPr>
            <a:picLocks noGrp="1" noChangeAspect="1"/>
          </p:cNvPicPr>
          <p:nvPr>
            <p:ph idx="1"/>
          </p:nvPr>
        </p:nvPicPr>
        <p:blipFill>
          <a:blip r:embed="rId4"/>
          <a:stretch>
            <a:fillRect/>
          </a:stretch>
        </p:blipFill>
        <p:spPr>
          <a:xfrm>
            <a:off x="577336" y="1112837"/>
            <a:ext cx="7223161" cy="4525963"/>
          </a:xfrm>
          <a:prstGeom prst="rect">
            <a:avLst/>
          </a:prstGeom>
        </p:spPr>
      </p:pic>
      <p:pic>
        <p:nvPicPr>
          <p:cNvPr id="7" name="Picture 6">
            <a:extLst>
              <a:ext uri="{FF2B5EF4-FFF2-40B4-BE49-F238E27FC236}">
                <a16:creationId xmlns:a16="http://schemas.microsoft.com/office/drawing/2014/main" id="{A5489706-273F-4D16-AF0D-928614D390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sp>
        <p:nvSpPr>
          <p:cNvPr id="9" name="TextBox 8">
            <a:extLst>
              <a:ext uri="{FF2B5EF4-FFF2-40B4-BE49-F238E27FC236}">
                <a16:creationId xmlns:a16="http://schemas.microsoft.com/office/drawing/2014/main" id="{26D24876-1948-4323-B2FE-874041F016F3}"/>
              </a:ext>
            </a:extLst>
          </p:cNvPr>
          <p:cNvSpPr txBox="1"/>
          <p:nvPr/>
        </p:nvSpPr>
        <p:spPr>
          <a:xfrm>
            <a:off x="485297" y="762000"/>
            <a:ext cx="3243517" cy="338554"/>
          </a:xfrm>
          <a:prstGeom prst="rect">
            <a:avLst/>
          </a:prstGeom>
          <a:noFill/>
        </p:spPr>
        <p:txBody>
          <a:bodyPr wrap="none" rtlCol="0">
            <a:spAutoFit/>
          </a:bodyPr>
          <a:lstStyle/>
          <a:p>
            <a:r>
              <a:rPr lang="bg-BG" sz="1600" u="sng" dirty="0">
                <a:solidFill>
                  <a:schemeClr val="bg2">
                    <a:lumMod val="25000"/>
                  </a:schemeClr>
                </a:solidFill>
              </a:rPr>
              <a:t>Българските </a:t>
            </a:r>
            <a:r>
              <a:rPr lang="en-US" sz="1600" u="sng" dirty="0">
                <a:solidFill>
                  <a:schemeClr val="bg2">
                    <a:lumMod val="25000"/>
                  </a:schemeClr>
                </a:solidFill>
              </a:rPr>
              <a:t>Borland/Symantec, etc.</a:t>
            </a:r>
          </a:p>
        </p:txBody>
      </p:sp>
      <p:sp>
        <p:nvSpPr>
          <p:cNvPr id="10" name="TextBox 9">
            <a:extLst>
              <a:ext uri="{FF2B5EF4-FFF2-40B4-BE49-F238E27FC236}">
                <a16:creationId xmlns:a16="http://schemas.microsoft.com/office/drawing/2014/main" id="{43EE3AE2-D833-4D8D-9CD7-DB6A23D1A849}"/>
              </a:ext>
            </a:extLst>
          </p:cNvPr>
          <p:cNvSpPr txBox="1"/>
          <p:nvPr/>
        </p:nvSpPr>
        <p:spPr>
          <a:xfrm>
            <a:off x="561497" y="1981200"/>
            <a:ext cx="1890261" cy="600164"/>
          </a:xfrm>
          <a:prstGeom prst="rect">
            <a:avLst/>
          </a:prstGeom>
          <a:noFill/>
        </p:spPr>
        <p:txBody>
          <a:bodyPr wrap="none" rtlCol="0">
            <a:spAutoFit/>
          </a:bodyPr>
          <a:lstStyle/>
          <a:p>
            <a:pPr marL="171450" indent="-171450">
              <a:buFont typeface="Arial" panose="020B0604020202020204" pitchFamily="34" charset="0"/>
              <a:buChar char="•"/>
            </a:pPr>
            <a:r>
              <a:rPr lang="bg-BG" sz="1100" dirty="0"/>
              <a:t>Статичен и тривиален, но</a:t>
            </a:r>
          </a:p>
          <a:p>
            <a:r>
              <a:rPr lang="bg-BG" sz="1100" dirty="0"/>
              <a:t>     твърде добре работещ и</a:t>
            </a:r>
          </a:p>
          <a:p>
            <a:r>
              <a:rPr lang="bg-BG" sz="1100" dirty="0"/>
              <a:t>     ефикасен </a:t>
            </a:r>
            <a:r>
              <a:rPr lang="en-US" sz="1100" dirty="0"/>
              <a:t>Web</a:t>
            </a:r>
            <a:r>
              <a:rPr lang="bg-BG" sz="1100" dirty="0"/>
              <a:t>-сайт</a:t>
            </a:r>
            <a:endParaRPr lang="en-US" sz="1100" dirty="0"/>
          </a:p>
        </p:txBody>
      </p:sp>
      <p:sp>
        <p:nvSpPr>
          <p:cNvPr id="11" name="TextBox 10">
            <a:extLst>
              <a:ext uri="{FF2B5EF4-FFF2-40B4-BE49-F238E27FC236}">
                <a16:creationId xmlns:a16="http://schemas.microsoft.com/office/drawing/2014/main" id="{C4C37C87-6699-435E-B888-6FEEF23C8DCA}"/>
              </a:ext>
            </a:extLst>
          </p:cNvPr>
          <p:cNvSpPr txBox="1"/>
          <p:nvPr/>
        </p:nvSpPr>
        <p:spPr>
          <a:xfrm>
            <a:off x="561497" y="1630978"/>
            <a:ext cx="203132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Наследник/правоприемник</a:t>
            </a:r>
          </a:p>
          <a:p>
            <a:r>
              <a:rPr lang="bg-BG" sz="1100" dirty="0"/>
              <a:t>     на бившето ИТКР към БАН</a:t>
            </a:r>
            <a:endParaRPr lang="en-US" sz="1100" dirty="0"/>
          </a:p>
        </p:txBody>
      </p:sp>
      <p:sp>
        <p:nvSpPr>
          <p:cNvPr id="12" name="TextBox 11">
            <a:extLst>
              <a:ext uri="{FF2B5EF4-FFF2-40B4-BE49-F238E27FC236}">
                <a16:creationId xmlns:a16="http://schemas.microsoft.com/office/drawing/2014/main" id="{236C8893-E6C2-41B7-80EE-9B47D1BCCD63}"/>
              </a:ext>
            </a:extLst>
          </p:cNvPr>
          <p:cNvSpPr txBox="1"/>
          <p:nvPr/>
        </p:nvSpPr>
        <p:spPr>
          <a:xfrm>
            <a:off x="561497" y="2514600"/>
            <a:ext cx="1704313"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Класически пример за</a:t>
            </a:r>
          </a:p>
          <a:p>
            <a:r>
              <a:rPr lang="bg-BG" sz="1100" dirty="0"/>
              <a:t>     </a:t>
            </a:r>
            <a:r>
              <a:rPr lang="en-US" sz="1100" dirty="0"/>
              <a:t>B2B</a:t>
            </a:r>
            <a:r>
              <a:rPr lang="bg-BG" sz="1100" dirty="0"/>
              <a:t> </a:t>
            </a:r>
            <a:r>
              <a:rPr lang="en-US" sz="1100" dirty="0"/>
              <a:t>Web</a:t>
            </a:r>
            <a:r>
              <a:rPr lang="bg-BG" sz="1100" dirty="0"/>
              <a:t>-сайт</a:t>
            </a:r>
            <a:endParaRPr lang="en-US" sz="1100" dirty="0"/>
          </a:p>
        </p:txBody>
      </p:sp>
      <p:sp>
        <p:nvSpPr>
          <p:cNvPr id="13" name="TextBox 12">
            <a:extLst>
              <a:ext uri="{FF2B5EF4-FFF2-40B4-BE49-F238E27FC236}">
                <a16:creationId xmlns:a16="http://schemas.microsoft.com/office/drawing/2014/main" id="{982F996B-83B0-4999-8C48-653FD0158C1E}"/>
              </a:ext>
            </a:extLst>
          </p:cNvPr>
          <p:cNvSpPr txBox="1"/>
          <p:nvPr/>
        </p:nvSpPr>
        <p:spPr>
          <a:xfrm>
            <a:off x="561497" y="2895600"/>
            <a:ext cx="172675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Цялостен, пълноценен</a:t>
            </a:r>
          </a:p>
          <a:p>
            <a:r>
              <a:rPr lang="bg-BG" sz="1100" dirty="0"/>
              <a:t>     </a:t>
            </a:r>
            <a:r>
              <a:rPr lang="en-US" sz="1100" dirty="0"/>
              <a:t>Process Control</a:t>
            </a:r>
          </a:p>
        </p:txBody>
      </p:sp>
      <p:pic>
        <p:nvPicPr>
          <p:cNvPr id="15" name="Picture 14">
            <a:hlinkClick r:id="rId6"/>
            <a:extLst>
              <a:ext uri="{FF2B5EF4-FFF2-40B4-BE49-F238E27FC236}">
                <a16:creationId xmlns:a16="http://schemas.microsoft.com/office/drawing/2014/main" id="{A79D4ACC-F608-42A2-A2E3-2BDE5EDC142B}"/>
              </a:ext>
            </a:extLst>
          </p:cNvPr>
          <p:cNvPicPr>
            <a:picLocks noChangeAspect="1"/>
          </p:cNvPicPr>
          <p:nvPr/>
        </p:nvPicPr>
        <p:blipFill>
          <a:blip r:embed="rId7"/>
          <a:stretch>
            <a:fillRect/>
          </a:stretch>
        </p:blipFill>
        <p:spPr>
          <a:xfrm>
            <a:off x="5819297" y="914400"/>
            <a:ext cx="2791303" cy="3854416"/>
          </a:xfrm>
          <a:prstGeom prst="rect">
            <a:avLst/>
          </a:prstGeom>
        </p:spPr>
      </p:pic>
      <p:sp>
        <p:nvSpPr>
          <p:cNvPr id="14" name="TextBox 13">
            <a:hlinkClick r:id="rId8"/>
            <a:extLst>
              <a:ext uri="{FF2B5EF4-FFF2-40B4-BE49-F238E27FC236}">
                <a16:creationId xmlns:a16="http://schemas.microsoft.com/office/drawing/2014/main" id="{D3596293-8568-4CFE-B12A-D16CDC5E16F9}"/>
              </a:ext>
            </a:extLst>
          </p:cNvPr>
          <p:cNvSpPr txBox="1"/>
          <p:nvPr/>
        </p:nvSpPr>
        <p:spPr>
          <a:xfrm>
            <a:off x="615180" y="3581400"/>
            <a:ext cx="2509020" cy="1938992"/>
          </a:xfrm>
          <a:prstGeom prst="rect">
            <a:avLst/>
          </a:prstGeom>
          <a:noFill/>
        </p:spPr>
        <p:txBody>
          <a:bodyPr wrap="square" rtlCol="0">
            <a:spAutoFit/>
          </a:bodyPr>
          <a:lstStyle/>
          <a:p>
            <a:r>
              <a:rPr lang="ru-RU" sz="800" dirty="0">
                <a:solidFill>
                  <a:srgbClr val="FF0000"/>
                </a:solidFill>
              </a:rPr>
              <a:t>Предмета на </a:t>
            </a:r>
            <a:r>
              <a:rPr lang="ru-RU" sz="800" dirty="0" err="1">
                <a:solidFill>
                  <a:srgbClr val="FF0000"/>
                </a:solidFill>
              </a:rPr>
              <a:t>дейност</a:t>
            </a:r>
            <a:r>
              <a:rPr lang="ru-RU" sz="800" dirty="0">
                <a:solidFill>
                  <a:srgbClr val="FF0000"/>
                </a:solidFill>
              </a:rPr>
              <a:t> на </a:t>
            </a:r>
            <a:r>
              <a:rPr lang="ru-RU" sz="800" dirty="0" err="1">
                <a:solidFill>
                  <a:srgbClr val="FF0000"/>
                </a:solidFill>
              </a:rPr>
              <a:t>Дружеството</a:t>
            </a:r>
            <a:r>
              <a:rPr lang="ru-RU" sz="800" dirty="0">
                <a:solidFill>
                  <a:srgbClr val="FF0000"/>
                </a:solidFill>
              </a:rPr>
              <a:t> е:</a:t>
            </a:r>
          </a:p>
          <a:p>
            <a:r>
              <a:rPr lang="ru-RU" sz="800" dirty="0">
                <a:solidFill>
                  <a:srgbClr val="FF0000"/>
                </a:solidFill>
              </a:rPr>
              <a:t>"</a:t>
            </a:r>
            <a:r>
              <a:rPr lang="ru-RU" sz="800" dirty="0" err="1">
                <a:solidFill>
                  <a:srgbClr val="FF0000"/>
                </a:solidFill>
              </a:rPr>
              <a:t>Приложни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 </a:t>
            </a:r>
            <a:r>
              <a:rPr lang="ru-RU" sz="800" dirty="0" err="1">
                <a:solidFill>
                  <a:srgbClr val="FF0000"/>
                </a:solidFill>
              </a:rPr>
              <a:t>проектиране</a:t>
            </a:r>
            <a:r>
              <a:rPr lang="ru-RU" sz="800" dirty="0">
                <a:solidFill>
                  <a:srgbClr val="FF0000"/>
                </a:solidFill>
              </a:rPr>
              <a:t>;</a:t>
            </a:r>
          </a:p>
          <a:p>
            <a:r>
              <a:rPr lang="ru-RU" sz="800" dirty="0">
                <a:solidFill>
                  <a:srgbClr val="FF0000"/>
                </a:solidFill>
              </a:rPr>
              <a:t>разработка; </a:t>
            </a:r>
            <a:r>
              <a:rPr lang="ru-RU" sz="800" dirty="0" err="1">
                <a:solidFill>
                  <a:srgbClr val="FF0000"/>
                </a:solidFill>
              </a:rPr>
              <a:t>проучване</a:t>
            </a:r>
            <a:r>
              <a:rPr lang="ru-RU" sz="800" dirty="0">
                <a:solidFill>
                  <a:srgbClr val="FF0000"/>
                </a:solidFill>
              </a:rPr>
              <a:t>; производство и </a:t>
            </a:r>
          </a:p>
          <a:p>
            <a:r>
              <a:rPr lang="ru-RU" sz="800" dirty="0">
                <a:solidFill>
                  <a:srgbClr val="FF0000"/>
                </a:solidFill>
              </a:rPr>
              <a:t>реализация; обучение; </a:t>
            </a:r>
            <a:r>
              <a:rPr lang="ru-RU" sz="800" dirty="0" err="1">
                <a:solidFill>
                  <a:srgbClr val="FF0000"/>
                </a:solidFill>
              </a:rPr>
              <a:t>сервизна</a:t>
            </a:r>
            <a:r>
              <a:rPr lang="ru-RU" sz="800" dirty="0">
                <a:solidFill>
                  <a:srgbClr val="FF0000"/>
                </a:solidFill>
              </a:rPr>
              <a:t> </a:t>
            </a:r>
            <a:r>
              <a:rPr lang="ru-RU" sz="800" dirty="0" err="1">
                <a:solidFill>
                  <a:srgbClr val="FF0000"/>
                </a:solidFill>
              </a:rPr>
              <a:t>дейност</a:t>
            </a:r>
            <a:r>
              <a:rPr lang="ru-RU" sz="800" dirty="0">
                <a:solidFill>
                  <a:srgbClr val="FF0000"/>
                </a:solidFill>
              </a:rPr>
              <a:t>; </a:t>
            </a:r>
          </a:p>
          <a:p>
            <a:r>
              <a:rPr lang="ru-RU" sz="800" dirty="0">
                <a:solidFill>
                  <a:srgbClr val="FF0000"/>
                </a:solidFill>
              </a:rPr>
              <a:t>Услуги и </a:t>
            </a:r>
            <a:r>
              <a:rPr lang="ru-RU" sz="800" dirty="0" err="1">
                <a:solidFill>
                  <a:srgbClr val="FF0000"/>
                </a:solidFill>
              </a:rPr>
              <a:t>търговия</a:t>
            </a:r>
            <a:r>
              <a:rPr lang="ru-RU" sz="800" dirty="0">
                <a:solidFill>
                  <a:srgbClr val="FF0000"/>
                </a:solidFill>
              </a:rPr>
              <a:t>: в </a:t>
            </a:r>
            <a:r>
              <a:rPr lang="ru-RU" sz="800" dirty="0" err="1">
                <a:solidFill>
                  <a:srgbClr val="FF0000"/>
                </a:solidFill>
              </a:rPr>
              <a:t>страната</a:t>
            </a:r>
            <a:r>
              <a:rPr lang="ru-RU" sz="800" dirty="0">
                <a:solidFill>
                  <a:srgbClr val="FF0000"/>
                </a:solidFill>
              </a:rPr>
              <a:t> и чужбина</a:t>
            </a:r>
          </a:p>
          <a:p>
            <a:r>
              <a:rPr lang="ru-RU" sz="800" dirty="0">
                <a:solidFill>
                  <a:srgbClr val="FF0000"/>
                </a:solidFill>
              </a:rPr>
              <a:t>в </a:t>
            </a:r>
            <a:r>
              <a:rPr lang="ru-RU" sz="800" dirty="0" err="1">
                <a:solidFill>
                  <a:srgbClr val="FF0000"/>
                </a:solidFill>
              </a:rPr>
              <a:t>областта</a:t>
            </a:r>
            <a:r>
              <a:rPr lang="ru-RU" sz="800" dirty="0">
                <a:solidFill>
                  <a:srgbClr val="FF0000"/>
                </a:solidFill>
              </a:rPr>
              <a:t> на </a:t>
            </a:r>
            <a:r>
              <a:rPr lang="ru-RU" sz="800" dirty="0" err="1">
                <a:solidFill>
                  <a:srgbClr val="FF0000"/>
                </a:solidFill>
              </a:rPr>
              <a:t>програмно</a:t>
            </a:r>
            <a:r>
              <a:rPr lang="ru-RU" sz="800" dirty="0">
                <a:solidFill>
                  <a:srgbClr val="FF0000"/>
                </a:solidFill>
              </a:rPr>
              <a:t>- технически</a:t>
            </a:r>
          </a:p>
          <a:p>
            <a:r>
              <a:rPr lang="ru-RU" sz="800" dirty="0">
                <a:solidFill>
                  <a:srgbClr val="FF0000"/>
                </a:solidFill>
              </a:rPr>
              <a:t>средства, </a:t>
            </a:r>
            <a:r>
              <a:rPr lang="ru-RU" sz="800" dirty="0" err="1">
                <a:solidFill>
                  <a:srgbClr val="FF0000"/>
                </a:solidFill>
              </a:rPr>
              <a:t>системи</a:t>
            </a:r>
            <a:r>
              <a:rPr lang="ru-RU" sz="800" dirty="0">
                <a:solidFill>
                  <a:srgbClr val="FF0000"/>
                </a:solidFill>
              </a:rPr>
              <a:t> и технологии за</a:t>
            </a:r>
          </a:p>
          <a:p>
            <a:r>
              <a:rPr lang="ru-RU" sz="800" dirty="0">
                <a:solidFill>
                  <a:srgbClr val="FF0000"/>
                </a:solidFill>
              </a:rPr>
              <a:t>управление на </a:t>
            </a:r>
            <a:r>
              <a:rPr lang="ru-RU" sz="800" dirty="0" err="1">
                <a:solidFill>
                  <a:srgbClr val="FF0000"/>
                </a:solidFill>
              </a:rPr>
              <a:t>технологични</a:t>
            </a:r>
            <a:r>
              <a:rPr lang="ru-RU" sz="800" dirty="0">
                <a:solidFill>
                  <a:srgbClr val="FF0000"/>
                </a:solidFill>
              </a:rPr>
              <a:t> </a:t>
            </a:r>
            <a:r>
              <a:rPr lang="ru-RU" sz="800" dirty="0" err="1">
                <a:solidFill>
                  <a:srgbClr val="FF0000"/>
                </a:solidFill>
              </a:rPr>
              <a:t>процеси</a:t>
            </a:r>
            <a:r>
              <a:rPr lang="ru-RU" sz="800" dirty="0">
                <a:solidFill>
                  <a:srgbClr val="FF0000"/>
                </a:solidFill>
              </a:rPr>
              <a:t>,</a:t>
            </a:r>
          </a:p>
          <a:p>
            <a:r>
              <a:rPr lang="ru-RU" sz="800" dirty="0">
                <a:solidFill>
                  <a:srgbClr val="FF0000"/>
                </a:solidFill>
              </a:rPr>
              <a:t>за </a:t>
            </a:r>
            <a:r>
              <a:rPr lang="ru-RU" sz="800" dirty="0" err="1">
                <a:solidFill>
                  <a:srgbClr val="FF0000"/>
                </a:solidFill>
              </a:rPr>
              <a:t>управленческата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p>
          <a:p>
            <a:r>
              <a:rPr lang="ru-RU" sz="800" dirty="0">
                <a:solidFill>
                  <a:srgbClr val="FF0000"/>
                </a:solidFill>
              </a:rPr>
              <a:t>за </a:t>
            </a:r>
            <a:r>
              <a:rPr lang="ru-RU" sz="800" dirty="0" err="1">
                <a:solidFill>
                  <a:srgbClr val="FF0000"/>
                </a:solidFill>
              </a:rPr>
              <a:t>проектиране</a:t>
            </a:r>
            <a:r>
              <a:rPr lang="ru-RU" sz="800" dirty="0">
                <a:solidFill>
                  <a:srgbClr val="FF0000"/>
                </a:solidFill>
              </a:rPr>
              <a:t>, за </a:t>
            </a:r>
            <a:r>
              <a:rPr lang="ru-RU" sz="800" dirty="0" err="1">
                <a:solidFill>
                  <a:srgbClr val="FF0000"/>
                </a:solidFill>
              </a:rPr>
              <a:t>научни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a:t>
            </a:r>
          </a:p>
          <a:p>
            <a:r>
              <a:rPr lang="ru-RU" sz="800" dirty="0">
                <a:solidFill>
                  <a:srgbClr val="FF0000"/>
                </a:solidFill>
              </a:rPr>
              <a:t>за </a:t>
            </a:r>
            <a:r>
              <a:rPr lang="ru-RU" sz="800" dirty="0" err="1">
                <a:solidFill>
                  <a:srgbClr val="FF0000"/>
                </a:solidFill>
              </a:rPr>
              <a:t>обслужващата</a:t>
            </a:r>
            <a:r>
              <a:rPr lang="ru-RU" sz="800" dirty="0">
                <a:solidFill>
                  <a:srgbClr val="FF0000"/>
                </a:solidFill>
              </a:rPr>
              <a:t> сфера (медицина,</a:t>
            </a:r>
          </a:p>
          <a:p>
            <a:r>
              <a:rPr lang="ru-RU" sz="800" dirty="0">
                <a:solidFill>
                  <a:srgbClr val="FF0000"/>
                </a:solidFill>
              </a:rPr>
              <a:t>образование, </a:t>
            </a:r>
            <a:r>
              <a:rPr lang="ru-RU" sz="800" dirty="0" err="1">
                <a:solidFill>
                  <a:srgbClr val="FF0000"/>
                </a:solidFill>
              </a:rPr>
              <a:t>съобщения</a:t>
            </a:r>
            <a:r>
              <a:rPr lang="ru-RU" sz="800" dirty="0">
                <a:solidFill>
                  <a:srgbClr val="FF0000"/>
                </a:solidFill>
              </a:rPr>
              <a:t>, транспорт,</a:t>
            </a:r>
          </a:p>
          <a:p>
            <a:r>
              <a:rPr lang="ru-RU" sz="800" dirty="0" err="1">
                <a:solidFill>
                  <a:srgbClr val="FF0000"/>
                </a:solidFill>
              </a:rPr>
              <a:t>търговия</a:t>
            </a:r>
            <a:r>
              <a:rPr lang="ru-RU" sz="800" dirty="0">
                <a:solidFill>
                  <a:srgbClr val="FF0000"/>
                </a:solidFill>
              </a:rPr>
              <a:t>, </a:t>
            </a:r>
            <a:r>
              <a:rPr lang="ru-RU" sz="800" dirty="0" err="1">
                <a:solidFill>
                  <a:srgbClr val="FF0000"/>
                </a:solidFill>
              </a:rPr>
              <a:t>туризъм</a:t>
            </a:r>
            <a:r>
              <a:rPr lang="ru-RU" sz="800" dirty="0">
                <a:solidFill>
                  <a:srgbClr val="FF0000"/>
                </a:solidFill>
              </a:rPr>
              <a:t>, </a:t>
            </a:r>
            <a:r>
              <a:rPr lang="ru-RU" sz="800" dirty="0" err="1">
                <a:solidFill>
                  <a:srgbClr val="FF0000"/>
                </a:solidFill>
              </a:rPr>
              <a:t>банковото</a:t>
            </a:r>
            <a:r>
              <a:rPr lang="ru-RU" sz="800" dirty="0">
                <a:solidFill>
                  <a:srgbClr val="FF0000"/>
                </a:solidFill>
              </a:rPr>
              <a:t> дело,</a:t>
            </a:r>
          </a:p>
          <a:p>
            <a:r>
              <a:rPr lang="ru-RU" sz="800" dirty="0">
                <a:solidFill>
                  <a:srgbClr val="FF0000"/>
                </a:solidFill>
              </a:rPr>
              <a:t>спорта и др.), </a:t>
            </a:r>
            <a:r>
              <a:rPr lang="ru-RU" sz="800" dirty="0" err="1">
                <a:solidFill>
                  <a:srgbClr val="FF0000"/>
                </a:solidFill>
              </a:rPr>
              <a:t>както</a:t>
            </a:r>
            <a:r>
              <a:rPr lang="ru-RU" sz="800" dirty="0">
                <a:solidFill>
                  <a:srgbClr val="FF0000"/>
                </a:solidFill>
              </a:rPr>
              <a:t> и </a:t>
            </a:r>
            <a:r>
              <a:rPr lang="ru-RU" sz="800" dirty="0" err="1">
                <a:solidFill>
                  <a:srgbClr val="FF0000"/>
                </a:solidFill>
              </a:rPr>
              <a:t>извършване</a:t>
            </a:r>
            <a:r>
              <a:rPr lang="ru-RU" sz="800" dirty="0">
                <a:solidFill>
                  <a:srgbClr val="FF0000"/>
                </a:solidFill>
              </a:rPr>
              <a:t> на</a:t>
            </a:r>
          </a:p>
          <a:p>
            <a:r>
              <a:rPr lang="ru-RU" sz="800" dirty="0" err="1">
                <a:solidFill>
                  <a:srgbClr val="FF0000"/>
                </a:solidFill>
              </a:rPr>
              <a:t>вътрешна</a:t>
            </a:r>
            <a:r>
              <a:rPr lang="ru-RU" sz="800" dirty="0">
                <a:solidFill>
                  <a:srgbClr val="FF0000"/>
                </a:solidFill>
              </a:rPr>
              <a:t> и </a:t>
            </a:r>
            <a:r>
              <a:rPr lang="ru-RU" sz="800" dirty="0" err="1">
                <a:solidFill>
                  <a:srgbClr val="FF0000"/>
                </a:solidFill>
              </a:rPr>
              <a:t>външнотърговска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endParaRPr lang="en-US" sz="800" dirty="0">
              <a:solidFill>
                <a:srgbClr val="FF0000"/>
              </a:solidFill>
            </a:endParaRPr>
          </a:p>
        </p:txBody>
      </p:sp>
    </p:spTree>
    <p:extLst>
      <p:ext uri="{BB962C8B-B14F-4D97-AF65-F5344CB8AC3E}">
        <p14:creationId xmlns:p14="http://schemas.microsoft.com/office/powerpoint/2010/main" val="53306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8</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The Motto - Origin &amp; Inspirators</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8" name="Rectangle 7"/>
          <p:cNvSpPr/>
          <p:nvPr/>
        </p:nvSpPr>
        <p:spPr>
          <a:xfrm>
            <a:off x="2421491" y="685800"/>
            <a:ext cx="4226542" cy="1200329"/>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Together we transfer resources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from low-efficiency areas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 high productivity areas.</a:t>
            </a:r>
          </a:p>
        </p:txBody>
      </p:sp>
      <p:pic>
        <p:nvPicPr>
          <p:cNvPr id="3" name="Picture 2">
            <a:hlinkClick r:id="rId5"/>
            <a:extLst>
              <a:ext uri="{FF2B5EF4-FFF2-40B4-BE49-F238E27FC236}">
                <a16:creationId xmlns:a16="http://schemas.microsoft.com/office/drawing/2014/main" id="{67DF382C-2896-4699-BF77-213F6E2D4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1257300"/>
            <a:ext cx="1752600" cy="2857500"/>
          </a:xfrm>
          <a:prstGeom prst="rect">
            <a:avLst/>
          </a:prstGeom>
        </p:spPr>
      </p:pic>
      <p:pic>
        <p:nvPicPr>
          <p:cNvPr id="11" name="Picture 10">
            <a:hlinkClick r:id="rId7"/>
            <a:extLst>
              <a:ext uri="{FF2B5EF4-FFF2-40B4-BE49-F238E27FC236}">
                <a16:creationId xmlns:a16="http://schemas.microsoft.com/office/drawing/2014/main" id="{DE0D1F6D-33FA-4731-8C3C-D0909B6CE2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9400" y="1420892"/>
            <a:ext cx="762000" cy="1005840"/>
          </a:xfrm>
          <a:prstGeom prst="rect">
            <a:avLst/>
          </a:prstGeom>
        </p:spPr>
      </p:pic>
      <p:pic>
        <p:nvPicPr>
          <p:cNvPr id="12" name="Picture 11">
            <a:hlinkClick r:id="rId9"/>
            <a:extLst>
              <a:ext uri="{FF2B5EF4-FFF2-40B4-BE49-F238E27FC236}">
                <a16:creationId xmlns:a16="http://schemas.microsoft.com/office/drawing/2014/main" id="{61D98FD5-5BBE-4FB8-AC79-1501F9B8F05A}"/>
              </a:ext>
            </a:extLst>
          </p:cNvPr>
          <p:cNvPicPr>
            <a:picLocks noChangeAspect="1"/>
          </p:cNvPicPr>
          <p:nvPr/>
        </p:nvPicPr>
        <p:blipFill>
          <a:blip r:embed="rId10"/>
          <a:stretch>
            <a:fillRect/>
          </a:stretch>
        </p:blipFill>
        <p:spPr>
          <a:xfrm>
            <a:off x="352426" y="1434068"/>
            <a:ext cx="786957" cy="845123"/>
          </a:xfrm>
          <a:prstGeom prst="rect">
            <a:avLst/>
          </a:prstGeom>
        </p:spPr>
      </p:pic>
      <p:pic>
        <p:nvPicPr>
          <p:cNvPr id="14" name="Picture 13">
            <a:hlinkClick r:id="rId11"/>
            <a:extLst>
              <a:ext uri="{FF2B5EF4-FFF2-40B4-BE49-F238E27FC236}">
                <a16:creationId xmlns:a16="http://schemas.microsoft.com/office/drawing/2014/main" id="{E5EB6246-5841-429D-A3A2-E6B59F9292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6528" y="1434067"/>
            <a:ext cx="1261872" cy="2147333"/>
          </a:xfrm>
          <a:prstGeom prst="rect">
            <a:avLst/>
          </a:prstGeom>
        </p:spPr>
      </p:pic>
      <p:pic>
        <p:nvPicPr>
          <p:cNvPr id="18" name="Picture 17">
            <a:hlinkClick r:id="rId13"/>
            <a:extLst>
              <a:ext uri="{FF2B5EF4-FFF2-40B4-BE49-F238E27FC236}">
                <a16:creationId xmlns:a16="http://schemas.microsoft.com/office/drawing/2014/main" id="{10811B1B-E438-4C82-8870-92B9881257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800" y="3709324"/>
            <a:ext cx="1578888" cy="2234276"/>
          </a:xfrm>
          <a:prstGeom prst="rect">
            <a:avLst/>
          </a:prstGeom>
        </p:spPr>
      </p:pic>
      <p:pic>
        <p:nvPicPr>
          <p:cNvPr id="19" name="Picture 18">
            <a:hlinkClick r:id="rId15"/>
            <a:extLst>
              <a:ext uri="{FF2B5EF4-FFF2-40B4-BE49-F238E27FC236}">
                <a16:creationId xmlns:a16="http://schemas.microsoft.com/office/drawing/2014/main" id="{C7721FC7-9A48-465F-8288-D4DFEDAE953D}"/>
              </a:ext>
            </a:extLst>
          </p:cNvPr>
          <p:cNvPicPr>
            <a:picLocks noChangeAspect="1"/>
          </p:cNvPicPr>
          <p:nvPr/>
        </p:nvPicPr>
        <p:blipFill>
          <a:blip r:embed="rId16"/>
          <a:stretch>
            <a:fillRect/>
          </a:stretch>
        </p:blipFill>
        <p:spPr>
          <a:xfrm>
            <a:off x="2676525" y="2057399"/>
            <a:ext cx="2276475" cy="2179189"/>
          </a:xfrm>
          <a:prstGeom prst="rect">
            <a:avLst/>
          </a:prstGeom>
        </p:spPr>
      </p:pic>
      <p:sp>
        <p:nvSpPr>
          <p:cNvPr id="20" name="TextBox 19">
            <a:extLst>
              <a:ext uri="{FF2B5EF4-FFF2-40B4-BE49-F238E27FC236}">
                <a16:creationId xmlns:a16="http://schemas.microsoft.com/office/drawing/2014/main" id="{3D3A40E4-5BF9-4061-A9FE-AACB707F8B48}"/>
              </a:ext>
            </a:extLst>
          </p:cNvPr>
          <p:cNvSpPr txBox="1"/>
          <p:nvPr/>
        </p:nvSpPr>
        <p:spPr>
          <a:xfrm>
            <a:off x="5486400" y="2438400"/>
            <a:ext cx="1234249" cy="369332"/>
          </a:xfrm>
          <a:prstGeom prst="rect">
            <a:avLst/>
          </a:prstGeom>
          <a:noFill/>
        </p:spPr>
        <p:txBody>
          <a:bodyPr wrap="none" rtlCol="0">
            <a:spAutoFit/>
          </a:bodyPr>
          <a:lstStyle/>
          <a:p>
            <a:r>
              <a:rPr lang="en-US" dirty="0">
                <a:hlinkClick r:id="rId17"/>
              </a:rPr>
              <a:t>Henri Fayol</a:t>
            </a:r>
            <a:endParaRPr lang="en-US" dirty="0"/>
          </a:p>
        </p:txBody>
      </p:sp>
      <p:pic>
        <p:nvPicPr>
          <p:cNvPr id="23" name="Picture 22">
            <a:hlinkClick r:id="rId18"/>
            <a:extLst>
              <a:ext uri="{FF2B5EF4-FFF2-40B4-BE49-F238E27FC236}">
                <a16:creationId xmlns:a16="http://schemas.microsoft.com/office/drawing/2014/main" id="{58123C21-25D4-4431-8581-9B67BF637CD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05400" y="2819400"/>
            <a:ext cx="990600" cy="1372656"/>
          </a:xfrm>
          <a:prstGeom prst="rect">
            <a:avLst/>
          </a:prstGeom>
        </p:spPr>
      </p:pic>
      <p:sp>
        <p:nvSpPr>
          <p:cNvPr id="26" name="TextBox 25">
            <a:extLst>
              <a:ext uri="{FF2B5EF4-FFF2-40B4-BE49-F238E27FC236}">
                <a16:creationId xmlns:a16="http://schemas.microsoft.com/office/drawing/2014/main" id="{364A82BB-9C2A-467A-93D7-45AABF969A3D}"/>
              </a:ext>
            </a:extLst>
          </p:cNvPr>
          <p:cNvSpPr txBox="1"/>
          <p:nvPr/>
        </p:nvSpPr>
        <p:spPr>
          <a:xfrm>
            <a:off x="304800" y="1064735"/>
            <a:ext cx="1818447" cy="369332"/>
          </a:xfrm>
          <a:prstGeom prst="rect">
            <a:avLst/>
          </a:prstGeom>
          <a:noFill/>
        </p:spPr>
        <p:txBody>
          <a:bodyPr wrap="none" rtlCol="0">
            <a:spAutoFit/>
          </a:bodyPr>
          <a:lstStyle/>
          <a:p>
            <a:r>
              <a:rPr lang="fr-FR" i="1" dirty="0">
                <a:hlinkClick r:id="rId20"/>
              </a:rPr>
              <a:t>Jean-Baptiste Say</a:t>
            </a:r>
            <a:endParaRPr lang="en-US" i="1" dirty="0"/>
          </a:p>
        </p:txBody>
      </p:sp>
      <p:pic>
        <p:nvPicPr>
          <p:cNvPr id="28" name="Picture 27">
            <a:hlinkClick r:id="rId21"/>
            <a:extLst>
              <a:ext uri="{FF2B5EF4-FFF2-40B4-BE49-F238E27FC236}">
                <a16:creationId xmlns:a16="http://schemas.microsoft.com/office/drawing/2014/main" id="{31934316-716C-4776-8BE5-88C0573DB54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96000" y="2820457"/>
            <a:ext cx="1064764" cy="1371599"/>
          </a:xfrm>
          <a:prstGeom prst="rect">
            <a:avLst/>
          </a:prstGeom>
        </p:spPr>
      </p:pic>
      <p:sp>
        <p:nvSpPr>
          <p:cNvPr id="29" name="TextBox 28">
            <a:extLst>
              <a:ext uri="{FF2B5EF4-FFF2-40B4-BE49-F238E27FC236}">
                <a16:creationId xmlns:a16="http://schemas.microsoft.com/office/drawing/2014/main" id="{E2C077B3-54DA-4F65-8347-231D31640971}"/>
              </a:ext>
            </a:extLst>
          </p:cNvPr>
          <p:cNvSpPr txBox="1"/>
          <p:nvPr/>
        </p:nvSpPr>
        <p:spPr>
          <a:xfrm>
            <a:off x="340892" y="5879068"/>
            <a:ext cx="1487908" cy="369332"/>
          </a:xfrm>
          <a:prstGeom prst="rect">
            <a:avLst/>
          </a:prstGeom>
          <a:noFill/>
        </p:spPr>
        <p:txBody>
          <a:bodyPr wrap="none" rtlCol="0">
            <a:spAutoFit/>
          </a:bodyPr>
          <a:lstStyle/>
          <a:p>
            <a:r>
              <a:rPr lang="en-US" dirty="0">
                <a:hlinkClick r:id="rId23"/>
              </a:rPr>
              <a:t>Dale Carnegie</a:t>
            </a:r>
            <a:endParaRPr lang="en-US" dirty="0"/>
          </a:p>
        </p:txBody>
      </p:sp>
      <p:pic>
        <p:nvPicPr>
          <p:cNvPr id="31" name="Picture 30">
            <a:hlinkClick r:id="rId24"/>
            <a:extLst>
              <a:ext uri="{FF2B5EF4-FFF2-40B4-BE49-F238E27FC236}">
                <a16:creationId xmlns:a16="http://schemas.microsoft.com/office/drawing/2014/main" id="{6142A437-412D-496D-B0C2-DE546C512D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62200" y="4495800"/>
            <a:ext cx="4572000" cy="1245870"/>
          </a:xfrm>
          <a:prstGeom prst="rect">
            <a:avLst/>
          </a:prstGeom>
        </p:spPr>
      </p:pic>
      <p:pic>
        <p:nvPicPr>
          <p:cNvPr id="33" name="Picture 32">
            <a:hlinkClick r:id="rId26"/>
            <a:extLst>
              <a:ext uri="{FF2B5EF4-FFF2-40B4-BE49-F238E27FC236}">
                <a16:creationId xmlns:a16="http://schemas.microsoft.com/office/drawing/2014/main" id="{0DF0E97A-505A-4A70-B611-B287A7045C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89088" y="4337666"/>
            <a:ext cx="1889308" cy="1317228"/>
          </a:xfrm>
          <a:prstGeom prst="rect">
            <a:avLst/>
          </a:prstGeom>
        </p:spPr>
      </p:pic>
      <p:sp>
        <p:nvSpPr>
          <p:cNvPr id="34" name="TextBox 33">
            <a:extLst>
              <a:ext uri="{FF2B5EF4-FFF2-40B4-BE49-F238E27FC236}">
                <a16:creationId xmlns:a16="http://schemas.microsoft.com/office/drawing/2014/main" id="{1BDE0A2E-D3C9-46A7-A7E8-EBEDFB16F0D2}"/>
              </a:ext>
            </a:extLst>
          </p:cNvPr>
          <p:cNvSpPr txBox="1"/>
          <p:nvPr/>
        </p:nvSpPr>
        <p:spPr>
          <a:xfrm>
            <a:off x="6934200" y="5650468"/>
            <a:ext cx="2087751" cy="369332"/>
          </a:xfrm>
          <a:prstGeom prst="rect">
            <a:avLst/>
          </a:prstGeom>
          <a:noFill/>
        </p:spPr>
        <p:txBody>
          <a:bodyPr wrap="none" rtlCol="0">
            <a:spAutoFit/>
          </a:bodyPr>
          <a:lstStyle/>
          <a:p>
            <a:r>
              <a:rPr lang="en-US" dirty="0">
                <a:hlinkClick r:id="rId28"/>
              </a:rPr>
              <a:t>W. Edwards Deming</a:t>
            </a:r>
            <a:endParaRPr lang="en-US" dirty="0"/>
          </a:p>
        </p:txBody>
      </p:sp>
      <p:sp>
        <p:nvSpPr>
          <p:cNvPr id="35" name="TextBox 34">
            <a:extLst>
              <a:ext uri="{FF2B5EF4-FFF2-40B4-BE49-F238E27FC236}">
                <a16:creationId xmlns:a16="http://schemas.microsoft.com/office/drawing/2014/main" id="{2FD0A67F-796F-48BB-B0F0-DA156A13B2E0}"/>
              </a:ext>
            </a:extLst>
          </p:cNvPr>
          <p:cNvSpPr txBox="1"/>
          <p:nvPr/>
        </p:nvSpPr>
        <p:spPr>
          <a:xfrm>
            <a:off x="6553200" y="1066800"/>
            <a:ext cx="1665199" cy="369332"/>
          </a:xfrm>
          <a:prstGeom prst="rect">
            <a:avLst/>
          </a:prstGeom>
          <a:noFill/>
        </p:spPr>
        <p:txBody>
          <a:bodyPr wrap="none" rtlCol="0">
            <a:spAutoFit/>
          </a:bodyPr>
          <a:lstStyle/>
          <a:p>
            <a:r>
              <a:rPr lang="en-US" dirty="0">
                <a:hlinkClick r:id="rId7"/>
              </a:rPr>
              <a:t>Peter F. Drucker</a:t>
            </a:r>
            <a:endParaRPr lang="en-US" dirty="0"/>
          </a:p>
        </p:txBody>
      </p:sp>
    </p:spTree>
    <p:extLst>
      <p:ext uri="{BB962C8B-B14F-4D97-AF65-F5344CB8AC3E}">
        <p14:creationId xmlns:p14="http://schemas.microsoft.com/office/powerpoint/2010/main" val="1206910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5" name="Slide Number Placeholder 4"/>
          <p:cNvSpPr>
            <a:spLocks noGrp="1"/>
          </p:cNvSpPr>
          <p:nvPr>
            <p:ph type="sldNum" sz="quarter" idx="12"/>
          </p:nvPr>
        </p:nvSpPr>
        <p:spPr>
          <a:xfrm>
            <a:off x="8207436" y="5667374"/>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9</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9</a:t>
            </a:fld>
            <a:endParaRPr lang="bg-BG" sz="1200" dirty="0">
              <a:solidFill>
                <a:schemeClr val="bg1"/>
              </a:solidFill>
            </a:endParaRPr>
          </a:p>
        </p:txBody>
      </p:sp>
      <p:sp>
        <p:nvSpPr>
          <p:cNvPr id="27" name="Rounded Rectangle 32768"/>
          <p:cNvSpPr>
            <a:spLocks noChangeArrowheads="1"/>
          </p:cNvSpPr>
          <p:nvPr/>
        </p:nvSpPr>
        <p:spPr bwMode="auto">
          <a:xfrm>
            <a:off x="34221" y="908049"/>
            <a:ext cx="4081462"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28" name="Picture 188"/>
          <p:cNvSpPr>
            <a:spLocks noChangeArrowheads="1"/>
          </p:cNvSpPr>
          <p:nvPr/>
        </p:nvSpPr>
        <p:spPr bwMode="auto">
          <a:xfrm>
            <a:off x="3599650" y="1102709"/>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29" name="Picture 181"/>
          <p:cNvPicPr>
            <a:picLocks noChangeArrowheads="1"/>
          </p:cNvPicPr>
          <p:nvPr/>
        </p:nvPicPr>
        <p:blipFill>
          <a:blip r:embed="rId5">
            <a:extLst>
              <a:ext uri="{28A0092B-C50C-407E-A947-70E740481C1C}">
                <a14:useLocalDpi xmlns:a14="http://schemas.microsoft.com/office/drawing/2010/main" val="0"/>
              </a:ext>
            </a:extLst>
          </a:blip>
          <a:srcRect b="35027"/>
          <a:stretch>
            <a:fillRect/>
          </a:stretch>
        </p:blipFill>
        <p:spPr bwMode="auto">
          <a:xfrm>
            <a:off x="1580446" y="1074737"/>
            <a:ext cx="9842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82"/>
          <p:cNvPicPr>
            <a:picLocks noChangeArrowheads="1"/>
          </p:cNvPicPr>
          <p:nvPr/>
        </p:nvPicPr>
        <p:blipFill>
          <a:blip r:embed="rId6">
            <a:extLst>
              <a:ext uri="{28A0092B-C50C-407E-A947-70E740481C1C}">
                <a14:useLocalDpi xmlns:a14="http://schemas.microsoft.com/office/drawing/2010/main" val="0"/>
              </a:ext>
            </a:extLst>
          </a:blip>
          <a:srcRect b="34026"/>
          <a:stretch>
            <a:fillRect/>
          </a:stretch>
        </p:blipFill>
        <p:spPr bwMode="auto">
          <a:xfrm>
            <a:off x="177096" y="998537"/>
            <a:ext cx="9842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2996496" y="1042987"/>
            <a:ext cx="957262"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Picture 187"/>
          <p:cNvSpPr>
            <a:spLocks noChangeArrowheads="1"/>
          </p:cNvSpPr>
          <p:nvPr/>
        </p:nvSpPr>
        <p:spPr bwMode="auto">
          <a:xfrm>
            <a:off x="3473995" y="1170386"/>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33" name="Oval 192"/>
          <p:cNvSpPr>
            <a:spLocks noChangeArrowheads="1"/>
          </p:cNvSpPr>
          <p:nvPr/>
        </p:nvSpPr>
        <p:spPr bwMode="auto">
          <a:xfrm>
            <a:off x="824796" y="2179637"/>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34" name="Text Box 172"/>
          <p:cNvSpPr txBox="1">
            <a:spLocks noChangeArrowheads="1"/>
          </p:cNvSpPr>
          <p:nvPr/>
        </p:nvSpPr>
        <p:spPr bwMode="auto">
          <a:xfrm>
            <a:off x="1739853" y="2301874"/>
            <a:ext cx="816249"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Contracts</a:t>
            </a:r>
            <a:endParaRPr lang="bg-BG" sz="1400" b="0" dirty="0">
              <a:solidFill>
                <a:schemeClr val="accent6">
                  <a:lumMod val="50000"/>
                </a:schemeClr>
              </a:solidFill>
              <a:latin typeface="Arial Narrow" pitchFamily="34" charset="0"/>
            </a:endParaRPr>
          </a:p>
        </p:txBody>
      </p:sp>
      <p:sp>
        <p:nvSpPr>
          <p:cNvPr id="35" name="Text Box 173"/>
          <p:cNvSpPr txBox="1">
            <a:spLocks noChangeArrowheads="1"/>
          </p:cNvSpPr>
          <p:nvPr/>
        </p:nvSpPr>
        <p:spPr bwMode="auto">
          <a:xfrm>
            <a:off x="2921921" y="230028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36" name="Text Box 171"/>
          <p:cNvSpPr txBox="1">
            <a:spLocks noChangeArrowheads="1"/>
          </p:cNvSpPr>
          <p:nvPr/>
        </p:nvSpPr>
        <p:spPr bwMode="auto">
          <a:xfrm>
            <a:off x="276349" y="2301874"/>
            <a:ext cx="780983"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Finances</a:t>
            </a:r>
            <a:endParaRPr lang="bg-BG" sz="1400" b="0" dirty="0">
              <a:solidFill>
                <a:schemeClr val="accent6">
                  <a:lumMod val="50000"/>
                </a:schemeClr>
              </a:solidFill>
              <a:latin typeface="Arial Narrow" pitchFamily="34" charset="0"/>
            </a:endParaRPr>
          </a:p>
        </p:txBody>
      </p:sp>
      <p:sp>
        <p:nvSpPr>
          <p:cNvPr id="37" name="Text Box 189"/>
          <p:cNvSpPr txBox="1">
            <a:spLocks noChangeArrowheads="1"/>
          </p:cNvSpPr>
          <p:nvPr/>
        </p:nvSpPr>
        <p:spPr bwMode="auto">
          <a:xfrm>
            <a:off x="891688" y="723899"/>
            <a:ext cx="254909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Incoming documents</a:t>
            </a:r>
            <a:endParaRPr lang="bg-BG" sz="2000" b="0" dirty="0">
              <a:solidFill>
                <a:schemeClr val="accent6">
                  <a:lumMod val="50000"/>
                </a:schemeClr>
              </a:solidFill>
              <a:latin typeface="Arial" pitchFamily="34" charset="0"/>
            </a:endParaRPr>
          </a:p>
        </p:txBody>
      </p:sp>
      <p:sp>
        <p:nvSpPr>
          <p:cNvPr id="38" name="Text Box 14"/>
          <p:cNvSpPr txBox="1">
            <a:spLocks noChangeArrowheads="1"/>
          </p:cNvSpPr>
          <p:nvPr/>
        </p:nvSpPr>
        <p:spPr bwMode="auto">
          <a:xfrm>
            <a:off x="40571" y="2595562"/>
            <a:ext cx="41767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400" dirty="0">
                <a:solidFill>
                  <a:schemeClr val="accent6">
                    <a:lumMod val="50000"/>
                  </a:schemeClr>
                </a:solidFill>
              </a:rPr>
              <a:t>Documents arriving in the company </a:t>
            </a:r>
            <a:r>
              <a:rPr lang="bg-BG" sz="1400" dirty="0">
                <a:solidFill>
                  <a:schemeClr val="accent6">
                    <a:lumMod val="50000"/>
                  </a:schemeClr>
                </a:solidFill>
              </a:rPr>
              <a:t>(</a:t>
            </a:r>
            <a:r>
              <a:rPr lang="en-US" sz="1400" dirty="0">
                <a:solidFill>
                  <a:schemeClr val="accent6">
                    <a:lumMod val="50000"/>
                  </a:schemeClr>
                </a:solidFill>
              </a:rPr>
              <a:t>snail mail</a:t>
            </a:r>
            <a:r>
              <a:rPr lang="bg-BG" sz="1400" dirty="0">
                <a:solidFill>
                  <a:schemeClr val="accent6">
                    <a:lumMod val="50000"/>
                  </a:schemeClr>
                </a:solidFill>
              </a:rPr>
              <a:t>) </a:t>
            </a:r>
            <a:r>
              <a:rPr lang="en-US" sz="1400" dirty="0">
                <a:solidFill>
                  <a:schemeClr val="accent6">
                    <a:lumMod val="50000"/>
                  </a:schemeClr>
                </a:solidFill>
              </a:rPr>
              <a:t>or electronically </a:t>
            </a:r>
            <a:r>
              <a:rPr lang="bg-BG" sz="1400" dirty="0">
                <a:solidFill>
                  <a:schemeClr val="accent6">
                    <a:lumMod val="50000"/>
                  </a:schemeClr>
                </a:solidFill>
              </a:rPr>
              <a:t>(</a:t>
            </a:r>
            <a:r>
              <a:rPr lang="en-US" sz="1400" dirty="0">
                <a:solidFill>
                  <a:schemeClr val="accent6">
                    <a:lumMod val="50000"/>
                  </a:schemeClr>
                </a:solidFill>
              </a:rPr>
              <a:t>fax</a:t>
            </a:r>
            <a:r>
              <a:rPr lang="bg-BG" sz="1400" dirty="0">
                <a:solidFill>
                  <a:schemeClr val="accent6">
                    <a:lumMod val="50000"/>
                  </a:schemeClr>
                </a:solidFill>
              </a:rPr>
              <a:t>/</a:t>
            </a:r>
            <a:r>
              <a:rPr lang="en-US" sz="1400" dirty="0">
                <a:solidFill>
                  <a:schemeClr val="accent6">
                    <a:lumMod val="50000"/>
                  </a:schemeClr>
                </a:solidFill>
              </a:rPr>
              <a:t>E</a:t>
            </a:r>
            <a:r>
              <a:rPr lang="bg-BG" sz="1400" dirty="0" err="1">
                <a:solidFill>
                  <a:schemeClr val="accent6">
                    <a:lumMod val="50000"/>
                  </a:schemeClr>
                </a:solidFill>
              </a:rPr>
              <a:t>mail</a:t>
            </a:r>
            <a:r>
              <a:rPr lang="bg-BG" sz="1400" dirty="0">
                <a:solidFill>
                  <a:schemeClr val="accent6">
                    <a:lumMod val="50000"/>
                  </a:schemeClr>
                </a:solidFill>
              </a:rPr>
              <a:t>)</a:t>
            </a:r>
          </a:p>
        </p:txBody>
      </p:sp>
      <p:grpSp>
        <p:nvGrpSpPr>
          <p:cNvPr id="39" name="Group 25"/>
          <p:cNvGrpSpPr>
            <a:grpSpLocks/>
          </p:cNvGrpSpPr>
          <p:nvPr/>
        </p:nvGrpSpPr>
        <p:grpSpPr bwMode="auto">
          <a:xfrm>
            <a:off x="3641021" y="2235199"/>
            <a:ext cx="2000250" cy="2252465"/>
            <a:chOff x="3728" y="1834"/>
            <a:chExt cx="1311" cy="1311"/>
          </a:xfrm>
        </p:grpSpPr>
        <p:sp>
          <p:nvSpPr>
            <p:cNvPr id="40" name="Oval 39"/>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41" name="Rectangle 276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 name="Picture 118" descr="fa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0321" y="1084262"/>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ounded Rectangle 32768"/>
          <p:cNvSpPr>
            <a:spLocks noChangeArrowheads="1"/>
          </p:cNvSpPr>
          <p:nvPr/>
        </p:nvSpPr>
        <p:spPr bwMode="auto">
          <a:xfrm>
            <a:off x="5160987" y="3371848"/>
            <a:ext cx="3509079"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4" name="Picture 188"/>
          <p:cNvSpPr>
            <a:spLocks noChangeArrowheads="1"/>
          </p:cNvSpPr>
          <p:nvPr/>
        </p:nvSpPr>
        <p:spPr bwMode="auto">
          <a:xfrm>
            <a:off x="9200350" y="3590321"/>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45"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7675652" y="3651281"/>
            <a:ext cx="957262"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Picture 187"/>
          <p:cNvSpPr>
            <a:spLocks noChangeArrowheads="1"/>
          </p:cNvSpPr>
          <p:nvPr/>
        </p:nvSpPr>
        <p:spPr bwMode="auto">
          <a:xfrm>
            <a:off x="9074695" y="3657998"/>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47" name="Oval 192"/>
          <p:cNvSpPr>
            <a:spLocks noChangeArrowheads="1"/>
          </p:cNvSpPr>
          <p:nvPr/>
        </p:nvSpPr>
        <p:spPr bwMode="auto">
          <a:xfrm>
            <a:off x="6425496" y="4667249"/>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8" name="Text Box 172"/>
          <p:cNvSpPr txBox="1">
            <a:spLocks noChangeArrowheads="1"/>
          </p:cNvSpPr>
          <p:nvPr/>
        </p:nvSpPr>
        <p:spPr bwMode="auto">
          <a:xfrm>
            <a:off x="6493256" y="4866717"/>
            <a:ext cx="1095172"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Memorandum</a:t>
            </a:r>
            <a:endParaRPr lang="bg-BG" sz="1400" b="0" dirty="0">
              <a:solidFill>
                <a:schemeClr val="accent6">
                  <a:lumMod val="50000"/>
                </a:schemeClr>
              </a:solidFill>
              <a:latin typeface="Arial Narrow" pitchFamily="34" charset="0"/>
            </a:endParaRPr>
          </a:p>
        </p:txBody>
      </p:sp>
      <p:sp>
        <p:nvSpPr>
          <p:cNvPr id="49" name="Text Box 173"/>
          <p:cNvSpPr txBox="1">
            <a:spLocks noChangeArrowheads="1"/>
          </p:cNvSpPr>
          <p:nvPr/>
        </p:nvSpPr>
        <p:spPr bwMode="auto">
          <a:xfrm>
            <a:off x="7517730" y="486671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50" name="Text Box 171"/>
          <p:cNvSpPr txBox="1">
            <a:spLocks noChangeArrowheads="1"/>
          </p:cNvSpPr>
          <p:nvPr/>
        </p:nvSpPr>
        <p:spPr bwMode="auto">
          <a:xfrm>
            <a:off x="5532503" y="4823362"/>
            <a:ext cx="635110"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Orders</a:t>
            </a:r>
            <a:endParaRPr lang="bg-BG" sz="1400" b="0" dirty="0">
              <a:solidFill>
                <a:schemeClr val="accent6">
                  <a:lumMod val="50000"/>
                </a:schemeClr>
              </a:solidFill>
              <a:latin typeface="Arial Narrow" pitchFamily="34" charset="0"/>
            </a:endParaRPr>
          </a:p>
        </p:txBody>
      </p:sp>
      <p:sp>
        <p:nvSpPr>
          <p:cNvPr id="51" name="Text Box 189"/>
          <p:cNvSpPr txBox="1">
            <a:spLocks noChangeArrowheads="1"/>
          </p:cNvSpPr>
          <p:nvPr/>
        </p:nvSpPr>
        <p:spPr bwMode="auto">
          <a:xfrm>
            <a:off x="5554023" y="3211512"/>
            <a:ext cx="2549096"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Outgoing documents</a:t>
            </a:r>
            <a:endParaRPr lang="bg-BG" sz="2000" b="0" dirty="0">
              <a:solidFill>
                <a:schemeClr val="accent6">
                  <a:lumMod val="50000"/>
                </a:schemeClr>
              </a:solidFill>
              <a:latin typeface="Arial" pitchFamily="34" charset="0"/>
            </a:endParaRPr>
          </a:p>
        </p:txBody>
      </p:sp>
      <p:sp>
        <p:nvSpPr>
          <p:cNvPr id="52" name="Text Box 28"/>
          <p:cNvSpPr txBox="1">
            <a:spLocks noChangeArrowheads="1"/>
          </p:cNvSpPr>
          <p:nvPr/>
        </p:nvSpPr>
        <p:spPr bwMode="auto">
          <a:xfrm>
            <a:off x="5130026" y="5184112"/>
            <a:ext cx="36767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600" dirty="0">
                <a:solidFill>
                  <a:schemeClr val="accent6">
                    <a:lumMod val="50000"/>
                  </a:schemeClr>
                </a:solidFill>
              </a:rPr>
              <a:t>Documents are created and maintained electronically throughout a fax server.</a:t>
            </a:r>
            <a:endParaRPr lang="bg-BG" sz="1600" dirty="0">
              <a:solidFill>
                <a:schemeClr val="accent6">
                  <a:lumMod val="50000"/>
                </a:schemeClr>
              </a:solidFill>
            </a:endParaRPr>
          </a:p>
        </p:txBody>
      </p:sp>
      <p:pic>
        <p:nvPicPr>
          <p:cNvPr id="53" name="Picture 54" descr="Word fi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628" y="3585268"/>
            <a:ext cx="1354138"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descr="Acroba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6516" y="3618605"/>
            <a:ext cx="131921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Box 7"/>
          <p:cNvSpPr txBox="1">
            <a:spLocks noChangeArrowheads="1"/>
          </p:cNvSpPr>
          <p:nvPr/>
        </p:nvSpPr>
        <p:spPr bwMode="auto">
          <a:xfrm>
            <a:off x="6160383" y="2141537"/>
            <a:ext cx="184150" cy="579437"/>
          </a:xfrm>
          <a:prstGeom prst="rect">
            <a:avLst/>
          </a:prstGeom>
          <a:noFill/>
          <a:ln w="19050" algn="ctr">
            <a:noFill/>
            <a:miter lim="800000"/>
            <a:headEnd/>
            <a:tailEnd/>
          </a:ln>
          <a:effectLst>
            <a:prstShdw prst="shdw17" dist="17961" dir="2700000">
              <a:schemeClr val="accent1">
                <a:gamma/>
                <a:shade val="60000"/>
                <a:invGamma/>
              </a:schemeClr>
            </a:prstShdw>
          </a:effectLst>
        </p:spPr>
        <p:txBody>
          <a:bodyPr wrap="none">
            <a:spAutoFit/>
          </a:bodyPr>
          <a:lstStyle/>
          <a:p>
            <a:pPr algn="ctr" eaLnBrk="0" hangingPunct="0">
              <a:defRPr/>
            </a:pPr>
            <a:endParaRPr lang="en-US" sz="3200" b="0">
              <a:solidFill>
                <a:schemeClr val="accent2"/>
              </a:solidFill>
              <a:latin typeface="Times New Roman" pitchFamily="18" charset="0"/>
              <a:cs typeface="Arial" pitchFamily="34" charset="0"/>
            </a:endParaRPr>
          </a:p>
        </p:txBody>
      </p:sp>
      <p:pic>
        <p:nvPicPr>
          <p:cNvPr id="56" name="Picture 113" descr="mozilla-thunderbi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5371" y="3748087"/>
            <a:ext cx="116205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Shape 198672"/>
          <p:cNvGrpSpPr>
            <a:grpSpLocks/>
          </p:cNvGrpSpPr>
          <p:nvPr/>
        </p:nvGrpSpPr>
        <p:grpSpPr bwMode="auto">
          <a:xfrm rot="3691217">
            <a:off x="3826621" y="1472778"/>
            <a:ext cx="1571625" cy="646113"/>
            <a:chOff x="1590" y="2158"/>
            <a:chExt cx="914" cy="407"/>
          </a:xfrm>
        </p:grpSpPr>
        <p:pic>
          <p:nvPicPr>
            <p:cNvPr id="58"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35"/>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0" name="Shape 198672"/>
          <p:cNvGrpSpPr>
            <a:grpSpLocks/>
          </p:cNvGrpSpPr>
          <p:nvPr/>
        </p:nvGrpSpPr>
        <p:grpSpPr bwMode="auto">
          <a:xfrm rot="5438920" flipH="1">
            <a:off x="7445099" y="2456171"/>
            <a:ext cx="1584325" cy="822325"/>
            <a:chOff x="1590" y="2158"/>
            <a:chExt cx="914" cy="407"/>
          </a:xfrm>
        </p:grpSpPr>
        <p:pic>
          <p:nvPicPr>
            <p:cNvPr id="61"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38"/>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3" name="Shape 198672"/>
          <p:cNvGrpSpPr>
            <a:grpSpLocks/>
          </p:cNvGrpSpPr>
          <p:nvPr/>
        </p:nvGrpSpPr>
        <p:grpSpPr bwMode="auto">
          <a:xfrm rot="13830019" flipH="1">
            <a:off x="3735121" y="4171450"/>
            <a:ext cx="1584325" cy="822325"/>
            <a:chOff x="1590" y="2158"/>
            <a:chExt cx="914" cy="407"/>
          </a:xfrm>
        </p:grpSpPr>
        <p:pic>
          <p:nvPicPr>
            <p:cNvPr id="64"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41"/>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6" name="Shape 198672"/>
          <p:cNvGrpSpPr>
            <a:grpSpLocks/>
          </p:cNvGrpSpPr>
          <p:nvPr/>
        </p:nvGrpSpPr>
        <p:grpSpPr bwMode="auto">
          <a:xfrm rot="-7219054">
            <a:off x="441414" y="3707606"/>
            <a:ext cx="1571625" cy="646112"/>
            <a:chOff x="1590" y="2158"/>
            <a:chExt cx="914" cy="407"/>
          </a:xfrm>
        </p:grpSpPr>
        <p:pic>
          <p:nvPicPr>
            <p:cNvPr id="67"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69" name="Text Box 45"/>
          <p:cNvSpPr txBox="1">
            <a:spLocks noChangeArrowheads="1"/>
          </p:cNvSpPr>
          <p:nvPr/>
        </p:nvSpPr>
        <p:spPr bwMode="auto">
          <a:xfrm>
            <a:off x="1474120" y="4792085"/>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Input</a:t>
            </a:r>
            <a:endParaRPr lang="bg-BG" sz="2000" dirty="0">
              <a:solidFill>
                <a:schemeClr val="accent6">
                  <a:lumMod val="50000"/>
                </a:schemeClr>
              </a:solidFill>
            </a:endParaRPr>
          </a:p>
        </p:txBody>
      </p:sp>
      <p:sp>
        <p:nvSpPr>
          <p:cNvPr id="70" name="Text Box 46"/>
          <p:cNvSpPr txBox="1">
            <a:spLocks noChangeArrowheads="1"/>
          </p:cNvSpPr>
          <p:nvPr/>
        </p:nvSpPr>
        <p:spPr bwMode="auto">
          <a:xfrm>
            <a:off x="8103119" y="1488729"/>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Exit</a:t>
            </a:r>
            <a:endParaRPr lang="bg-BG" sz="2000" dirty="0">
              <a:solidFill>
                <a:schemeClr val="accent6">
                  <a:lumMod val="50000"/>
                </a:schemeClr>
              </a:solidFill>
            </a:endParaRPr>
          </a:p>
        </p:txBody>
      </p:sp>
      <p:sp>
        <p:nvSpPr>
          <p:cNvPr id="71" name="Text Box 47"/>
          <p:cNvSpPr txBox="1">
            <a:spLocks noChangeArrowheads="1"/>
          </p:cNvSpPr>
          <p:nvPr/>
        </p:nvSpPr>
        <p:spPr bwMode="auto">
          <a:xfrm>
            <a:off x="3341397" y="4179887"/>
            <a:ext cx="2159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bg-BG" sz="1400" dirty="0"/>
              <a:t>EMC</a:t>
            </a:r>
            <a:r>
              <a:rPr lang="en-US" sz="1400" dirty="0"/>
              <a:t> </a:t>
            </a:r>
            <a:r>
              <a:rPr lang="bg-BG" sz="1400" dirty="0" err="1"/>
              <a:t>Documentum</a:t>
            </a:r>
            <a:endParaRPr lang="bg-BG" sz="1400" dirty="0"/>
          </a:p>
        </p:txBody>
      </p:sp>
      <p:pic>
        <p:nvPicPr>
          <p:cNvPr id="4" name="Picture 3">
            <a:hlinkClick r:id="rId14"/>
            <a:extLst>
              <a:ext uri="{FF2B5EF4-FFF2-40B4-BE49-F238E27FC236}">
                <a16:creationId xmlns:a16="http://schemas.microsoft.com/office/drawing/2014/main" id="{BEAC21D1-BAF1-44BB-80BD-D6202392BE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0040" y="4953000"/>
            <a:ext cx="3901440" cy="1828800"/>
          </a:xfrm>
          <a:prstGeom prst="rect">
            <a:avLst/>
          </a:prstGeom>
        </p:spPr>
      </p:pic>
      <p:pic>
        <p:nvPicPr>
          <p:cNvPr id="10" name="Picture 9">
            <a:hlinkClick r:id="rId16"/>
            <a:extLst>
              <a:ext uri="{FF2B5EF4-FFF2-40B4-BE49-F238E27FC236}">
                <a16:creationId xmlns:a16="http://schemas.microsoft.com/office/drawing/2014/main" id="{2B6349AF-7A57-45E2-A745-604E914F9D1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13293" y="-261938"/>
            <a:ext cx="4333875" cy="4333875"/>
          </a:xfrm>
          <a:prstGeom prst="rect">
            <a:avLst/>
          </a:prstGeom>
        </p:spPr>
      </p:pic>
      <p:pic>
        <p:nvPicPr>
          <p:cNvPr id="12" name="Picture 11">
            <a:hlinkClick r:id="rId18"/>
            <a:extLst>
              <a:ext uri="{FF2B5EF4-FFF2-40B4-BE49-F238E27FC236}">
                <a16:creationId xmlns:a16="http://schemas.microsoft.com/office/drawing/2014/main" id="{6261A850-6BC4-4182-949F-63EFBA52CB59}"/>
              </a:ext>
            </a:extLst>
          </p:cNvPr>
          <p:cNvPicPr>
            <a:picLocks noChangeAspect="1"/>
          </p:cNvPicPr>
          <p:nvPr/>
        </p:nvPicPr>
        <p:blipFill>
          <a:blip r:embed="rId19"/>
          <a:stretch>
            <a:fillRect/>
          </a:stretch>
        </p:blipFill>
        <p:spPr>
          <a:xfrm>
            <a:off x="1781524" y="1538524"/>
            <a:ext cx="5580952" cy="3780952"/>
          </a:xfrm>
          <a:prstGeom prst="rect">
            <a:avLst/>
          </a:prstGeom>
        </p:spPr>
      </p:pic>
    </p:spTree>
    <p:extLst>
      <p:ext uri="{BB962C8B-B14F-4D97-AF65-F5344CB8AC3E}">
        <p14:creationId xmlns:p14="http://schemas.microsoft.com/office/powerpoint/2010/main" val="8759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6468</TotalTime>
  <Words>1142</Words>
  <Application>Microsoft Office PowerPoint</Application>
  <PresentationFormat>On-screen Show (4:3)</PresentationFormat>
  <Paragraphs>245</Paragraphs>
  <Slides>20</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Arial Black</vt:lpstr>
      <vt:lpstr>Arial Narrow</vt:lpstr>
      <vt:lpstr>Calibri</vt:lpstr>
      <vt:lpstr>MetaNormalLF-Roman</vt:lpstr>
      <vt:lpstr>Symbol</vt:lpstr>
      <vt:lpstr>Tahoma</vt:lpstr>
      <vt:lpstr>Times New Roman</vt:lpstr>
      <vt:lpstr>Verdana</vt:lpstr>
      <vt:lpstr>Wingdings</vt:lpstr>
      <vt:lpstr>Office Theme</vt:lpstr>
      <vt:lpstr>PowerPoint Presentation</vt:lpstr>
      <vt:lpstr>   Защо WordPress?</vt:lpstr>
      <vt:lpstr>PowerPoint Presentation</vt:lpstr>
      <vt:lpstr>       Други известни ползватели</vt:lpstr>
      <vt:lpstr>Features</vt:lpstr>
      <vt:lpstr>What is WordPress Admin Panel?</vt:lpstr>
      <vt:lpstr>Репрезентативни знаменателни „консерватори“</vt:lpstr>
      <vt:lpstr>The Motto - Origin &amp; Inspirators</vt:lpstr>
      <vt:lpstr>Documentum Documents Management System</vt:lpstr>
      <vt:lpstr>Documentum Documents Management System</vt:lpstr>
      <vt:lpstr>Documentum Documents Management System</vt:lpstr>
      <vt:lpstr>PowerPoint Presentation</vt:lpstr>
      <vt:lpstr>Documentum Documents Management System</vt:lpstr>
      <vt:lpstr>Documentum Documents Management System</vt:lpstr>
      <vt:lpstr>Integration with SAP – Documentum incoming invoices</vt:lpstr>
      <vt:lpstr>PowerPoint Presentation</vt:lpstr>
      <vt:lpstr>Integration SAP – Documentum outgoing invoices</vt:lpstr>
      <vt:lpstr>EMC DOCUMENTUM  OFFERED CLIENTS AND APPLICATIONS</vt:lpstr>
      <vt:lpstr>AVAILABLE RESOURCE FOR IMPLEMENTING DOCUMENTUM </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Kostadinov</dc:creator>
  <cp:lastModifiedBy>Office365 Account 9</cp:lastModifiedBy>
  <cp:revision>239</cp:revision>
  <dcterms:created xsi:type="dcterms:W3CDTF">2014-04-23T09:28:04Z</dcterms:created>
  <dcterms:modified xsi:type="dcterms:W3CDTF">2019-01-14T08:46:15Z</dcterms:modified>
</cp:coreProperties>
</file>